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7"/>
  </p:notesMasterIdLst>
  <p:sldIdLst>
    <p:sldId id="348" r:id="rId2"/>
    <p:sldId id="349" r:id="rId3"/>
    <p:sldId id="350" r:id="rId4"/>
    <p:sldId id="352" r:id="rId5"/>
    <p:sldId id="330" r:id="rId6"/>
    <p:sldId id="332" r:id="rId7"/>
    <p:sldId id="331" r:id="rId8"/>
    <p:sldId id="360" r:id="rId9"/>
    <p:sldId id="333" r:id="rId10"/>
    <p:sldId id="353" r:id="rId11"/>
    <p:sldId id="335" r:id="rId12"/>
    <p:sldId id="357" r:id="rId13"/>
    <p:sldId id="334" r:id="rId14"/>
    <p:sldId id="337" r:id="rId15"/>
    <p:sldId id="339" r:id="rId16"/>
    <p:sldId id="340" r:id="rId17"/>
    <p:sldId id="365" r:id="rId18"/>
    <p:sldId id="366" r:id="rId19"/>
    <p:sldId id="361" r:id="rId20"/>
    <p:sldId id="367" r:id="rId21"/>
    <p:sldId id="364" r:id="rId22"/>
    <p:sldId id="341" r:id="rId23"/>
    <p:sldId id="362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42" r:id="rId40"/>
    <p:sldId id="384" r:id="rId41"/>
    <p:sldId id="386" r:id="rId42"/>
    <p:sldId id="387" r:id="rId43"/>
    <p:sldId id="388" r:id="rId44"/>
    <p:sldId id="389" r:id="rId45"/>
    <p:sldId id="390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45" r:id="rId54"/>
    <p:sldId id="346" r:id="rId55"/>
    <p:sldId id="4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preferSingleView="1"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02A7-82FE-8F4E-8B25-289DD31BF5D9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21CB-9EF1-7B44-8EDB-261342EB4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84175-8463-D542-A4EB-0964627DC0FB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B9D7-3995-4A33-8C77-7095B78C5381}" type="slidenum">
              <a:rPr lang="en-US">
                <a:latin typeface="Arial" charset="0"/>
                <a:cs typeface="Arial" charset="0"/>
              </a:rPr>
              <a:pPr/>
              <a:t>20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136D7-2686-4F09-9AFB-C9491DD2D08E}" type="slidenum">
              <a:rPr lang="en-US">
                <a:latin typeface="Arial" charset="0"/>
                <a:cs typeface="Arial" charset="0"/>
              </a:rPr>
              <a:pPr/>
              <a:t>22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B9103-227D-461D-BC92-9AF6B8B8D0B7}" type="slidenum">
              <a:rPr lang="en-US">
                <a:latin typeface="Arial" charset="0"/>
                <a:cs typeface="Arial" charset="0"/>
              </a:rPr>
              <a:pPr/>
              <a:t>23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828F6-2860-4848-8BD4-3253B1790A41}" type="slidenum">
              <a:rPr lang="en-US">
                <a:latin typeface="Arial" charset="0"/>
                <a:cs typeface="Arial" charset="0"/>
              </a:rPr>
              <a:pPr/>
              <a:t>27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93950-10BD-4BC1-B01E-2BF297BC2D31}" type="slidenum">
              <a:rPr lang="en-US">
                <a:latin typeface="Arial" charset="0"/>
                <a:cs typeface="Arial" charset="0"/>
              </a:rPr>
              <a:pPr/>
              <a:t>28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C1BD4-61B2-4BAE-8E1C-8A25D8C6777D}" type="slidenum">
              <a:rPr lang="en-US">
                <a:latin typeface="Arial" charset="0"/>
                <a:cs typeface="Arial" charset="0"/>
              </a:rPr>
              <a:pPr/>
              <a:t>30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02E0D-0CD5-4240-A616-5034180A7FCA}" type="slidenum">
              <a:rPr lang="en-US">
                <a:latin typeface="Arial" charset="0"/>
                <a:cs typeface="Arial" charset="0"/>
              </a:rPr>
              <a:pPr/>
              <a:t>31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1C4BB-82E2-492E-9DD6-09620770DF0C}" type="slidenum">
              <a:rPr lang="en-US">
                <a:latin typeface="Arial" charset="0"/>
                <a:cs typeface="Arial" charset="0"/>
              </a:rPr>
              <a:pPr/>
              <a:t>32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D19DD-26AC-48A0-A14F-E7FE7FE0358B}" type="slidenum">
              <a:rPr lang="en-US">
                <a:latin typeface="Arial" charset="0"/>
                <a:cs typeface="Arial" charset="0"/>
              </a:rPr>
              <a:pPr/>
              <a:t>34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CE8E4-581C-44FE-BCCC-2F5D5EBD3EAB}" type="slidenum">
              <a:rPr lang="en-US">
                <a:latin typeface="Arial" charset="0"/>
                <a:cs typeface="Arial" charset="0"/>
              </a:rPr>
              <a:pPr/>
              <a:t>39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AFC26-3144-41DF-8D75-4C02C98AF19A}" type="slidenum">
              <a:rPr lang="en-US">
                <a:latin typeface="Arial" charset="0"/>
                <a:cs typeface="Arial" charset="0"/>
              </a:rPr>
              <a:pPr/>
              <a:t>5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D978-9140-4E2C-912A-E66D8A2B3383}" type="slidenum">
              <a:rPr lang="en-US">
                <a:latin typeface="Arial" charset="0"/>
                <a:cs typeface="Arial" charset="0"/>
              </a:rPr>
              <a:pPr/>
              <a:t>49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29E2B-24E5-4AAA-BCE9-4F4046515776}" type="slidenum">
              <a:rPr lang="en-US">
                <a:latin typeface="Arial" charset="0"/>
                <a:cs typeface="Arial" charset="0"/>
              </a:rPr>
              <a:pPr/>
              <a:t>52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E8908-EFA4-734C-9906-A84E8A4246F7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53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DC97-1C8E-2B49-AB76-8D897C9698CD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54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E3DD2-3BA3-4557-A127-D4A1243142F8}" type="slidenum">
              <a:rPr lang="en-US">
                <a:latin typeface="Arial" charset="0"/>
                <a:cs typeface="Arial" charset="0"/>
              </a:rPr>
              <a:pPr/>
              <a:t>55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F9FD0-688B-9C47-A337-6E98D4281565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D013C-DB00-488E-91A4-D915329A0025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1486F-41C4-4AA7-AED6-F8B91B3B4C62}" type="slidenum">
              <a:rPr lang="en-US">
                <a:latin typeface="Arial" charset="0"/>
                <a:cs typeface="Arial" charset="0"/>
              </a:rPr>
              <a:pPr/>
              <a:t>12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B008D-AB7F-4362-9CDC-0FBEFCF249BE}" type="slidenum">
              <a:rPr lang="en-US">
                <a:latin typeface="Arial" charset="0"/>
                <a:cs typeface="Arial" charset="0"/>
              </a:rPr>
              <a:pPr/>
              <a:t>15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0C432-8082-4512-B01A-137F7D35FEE3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6626D-38B4-4913-8145-AACBB286FD36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976FB-5580-428E-AE3F-DA2163BDF528}" type="slidenum">
              <a:rPr lang="en-US">
                <a:latin typeface="Arial" charset="0"/>
                <a:cs typeface="Arial" charset="0"/>
              </a:rPr>
              <a:pPr/>
              <a:t>18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B15A3-AA28-274D-83F0-59252D0F8612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5CA5E-7ABA-F44A-BA16-B3FBC1A7C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hyperlink" Target="http://www.iplantcollaborative.org" TargetMode="Externa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3" descr="nsf1.tif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1113" y="6172200"/>
            <a:ext cx="682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PL_logo_2C_large.gif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239000" y="6365875"/>
            <a:ext cx="1905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 txBox="1">
            <a:spLocks/>
          </p:cNvSpPr>
          <p:nvPr userDrawn="1"/>
        </p:nvSpPr>
        <p:spPr>
          <a:xfrm>
            <a:off x="1033869" y="6492875"/>
            <a:ext cx="6319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215968"/>
                </a:solidFill>
                <a:latin typeface="Helvetica"/>
                <a:ea typeface="ＭＳ Ｐゴシック" charset="0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  <a:hlinkClick r:id="rId20"/>
              </a:rPr>
              <a:t>www.iplantcollaborative.org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, BIO5 Institute, University of Arizona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Helvetica"/>
              <a:ea typeface="ＭＳ Ｐゴシック" charset="0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majlar.com/free_clipart/sun_clipart/sun_clipart_5.gif&amp;imgrefurl=http://www.free-clipart-pictures.net/sun_clipart.html&amp;h=200&amp;w=200&amp;sz=14&amp;tbnid=RcI6LnPyppWpiM:&amp;tbnh=104&amp;tbnw=104&amp;prev=/images?q=sun+clipart&amp;start=1&amp;sa=X&amp;oi=images&amp;ct=image&amp;cd=1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ciencemag.org/content/vol296/issue5565/index.dt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images.google.com/imgres?imgurl=http://kelsomules.net/db3/00229/kelsomules.net/_uimages/Bertha.sammyKelsoMules.JPG&amp;imgrefurl=http://kelsomules.net/_wsn/page2.html&amp;h=480&amp;w=640&amp;sz=64&amp;hl=en&amp;start=18&amp;tbnid=W3qWxfN9Ghsl2M:&amp;tbnh=103&amp;tbnw=137&amp;prev=/images?q=mule&amp;gbv=2&amp;ndsp=21&amp;hl=en&amp;sa=N" TargetMode="External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2.xls"/><Relationship Id="rId5" Type="http://schemas.openxmlformats.org/officeDocument/2006/relationships/oleObject" Target="../embeddings/Microsoft_Excel_97_-_2004_Worksheet3.xls"/><Relationship Id="rId6" Type="http://schemas.openxmlformats.org/officeDocument/2006/relationships/hyperlink" Target="http://www.freeclipartpictures.com/clipart/pages/00pics.shtml?food228.jpg" TargetMode="External"/><Relationship Id="rId7" Type="http://schemas.openxmlformats.org/officeDocument/2006/relationships/image" Target="../media/image2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tificblogging.com/darwin_day_2008" TargetMode="Externa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Exploring the links between </a:t>
            </a:r>
            <a:r>
              <a:rPr lang="en-US" dirty="0" smtClean="0">
                <a:latin typeface="Helvetica" charset="0"/>
              </a:rPr>
              <a:t>heterosis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and </a:t>
            </a:r>
            <a:r>
              <a:rPr lang="en-US" dirty="0" smtClean="0">
                <a:latin typeface="Helvetica" charset="0"/>
              </a:rPr>
              <a:t>protein metabolism</a:t>
            </a:r>
            <a:br>
              <a:rPr lang="en-US" dirty="0" smtClean="0">
                <a:latin typeface="Helvetica" charset="0"/>
              </a:rPr>
            </a:br>
            <a:endParaRPr lang="en-US" dirty="0">
              <a:latin typeface="Helvetica" charset="0"/>
            </a:endParaRPr>
          </a:p>
        </p:txBody>
      </p:sp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cs typeface="ＭＳ Ｐゴシック" charset="-128"/>
              </a:rPr>
              <a:t>Steve Goff</a:t>
            </a:r>
          </a:p>
          <a:p>
            <a:r>
              <a:rPr lang="en-US" dirty="0" smtClean="0">
                <a:latin typeface="Helvetica" charset="0"/>
                <a:cs typeface="ＭＳ Ｐゴシック" charset="-128"/>
              </a:rPr>
              <a:t>iPlant Collaborative</a:t>
            </a:r>
            <a:br>
              <a:rPr lang="en-US" dirty="0" smtClean="0">
                <a:latin typeface="Helvetica" charset="0"/>
                <a:cs typeface="ＭＳ Ｐゴシック" charset="-128"/>
              </a:rPr>
            </a:br>
            <a:r>
              <a:rPr lang="en-US" dirty="0" smtClean="0">
                <a:latin typeface="Helvetica" charset="0"/>
                <a:cs typeface="ＭＳ Ｐゴシック" charset="-128"/>
              </a:rPr>
              <a:t>January, 2013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1095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Hybrid Vigor – What I think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54000" y="917579"/>
            <a:ext cx="8890000" cy="52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Cells “choose” which allele to express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“Choice” is based on protein folding &amp; stability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Homozygous Inbreds can’t choose, hybrids can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Inbreds degrade more protein from expressed weak alleles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Unfolded proteins decrease cell cycle progression 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Autopolyploids</a:t>
            </a:r>
            <a:r>
              <a:rPr lang="en-US" sz="2400" b="1" dirty="0" smtClean="0">
                <a:solidFill>
                  <a:srgbClr val="0000FF"/>
                </a:solidFill>
              </a:rPr>
              <a:t> are essentially like diploids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Allopolyploids have more alleles to choose from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Aneuploids</a:t>
            </a:r>
            <a:r>
              <a:rPr lang="en-US" sz="2400" b="1" dirty="0" smtClean="0">
                <a:solidFill>
                  <a:srgbClr val="0000FF"/>
                </a:solidFill>
              </a:rPr>
              <a:t> have altered protein subunit balance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Aneuploids</a:t>
            </a:r>
            <a:r>
              <a:rPr lang="en-US" sz="2400" b="1" dirty="0" smtClean="0">
                <a:solidFill>
                  <a:srgbClr val="0000FF"/>
                </a:solidFill>
              </a:rPr>
              <a:t> degrade more protein and grow slower 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Down-regulation of some alleles saves energy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Energy savings promotes faster growth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Unclear what % of growth difference this accounts for</a:t>
            </a:r>
          </a:p>
          <a:p>
            <a:pPr algn="l">
              <a:buFont typeface="Arial"/>
              <a:buChar char="•"/>
            </a:pP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Goff, </a:t>
            </a:r>
            <a:r>
              <a:rPr lang="en-US" sz="1400" dirty="0" smtClean="0">
                <a:solidFill>
                  <a:srgbClr val="0000FF"/>
                </a:solidFill>
              </a:rPr>
              <a:t>A unifying theory for general </a:t>
            </a:r>
            <a:r>
              <a:rPr lang="en-US" sz="1400" dirty="0" err="1" smtClean="0">
                <a:solidFill>
                  <a:srgbClr val="0000FF"/>
                </a:solidFill>
              </a:rPr>
              <a:t>multigenic</a:t>
            </a:r>
            <a:r>
              <a:rPr lang="en-US" sz="1400" dirty="0" smtClean="0">
                <a:solidFill>
                  <a:srgbClr val="0000FF"/>
                </a:solidFill>
              </a:rPr>
              <a:t> heterosis: energy efficiency, protein metabolism, and implications for molecular breeding. </a:t>
            </a:r>
            <a:r>
              <a:rPr lang="en-US" sz="1400" b="1" dirty="0" smtClean="0">
                <a:solidFill>
                  <a:srgbClr val="0000FF"/>
                </a:solidFill>
              </a:rPr>
              <a:t>New </a:t>
            </a:r>
            <a:r>
              <a:rPr lang="en-US" sz="1400" b="1" dirty="0" err="1" smtClean="0">
                <a:solidFill>
                  <a:srgbClr val="0000FF"/>
                </a:solidFill>
              </a:rPr>
              <a:t>Phytologist</a:t>
            </a:r>
            <a:r>
              <a:rPr lang="en-US" sz="1400" b="1" dirty="0" smtClean="0">
                <a:solidFill>
                  <a:srgbClr val="0000FF"/>
                </a:solidFill>
              </a:rPr>
              <a:t> 189: p923-937 (2011)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1095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Hybrid Vigor (Heterosis) &amp; Yield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17488" y="739766"/>
            <a:ext cx="82815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3600" b="1" dirty="0" smtClean="0">
              <a:solidFill>
                <a:srgbClr val="000000"/>
              </a:solidFill>
            </a:endParaRPr>
          </a:p>
          <a:p>
            <a:pPr algn="l">
              <a:buFont typeface="Wingdings" pitchFamily="-111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 Yield is the most important trait for farmers</a:t>
            </a:r>
          </a:p>
          <a:p>
            <a:pPr algn="l">
              <a:buFont typeface="Wingdings" pitchFamily="-111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</a:rPr>
              <a:t> Yield is </a:t>
            </a:r>
            <a:r>
              <a:rPr lang="en-US" sz="2800" b="1" dirty="0">
                <a:solidFill>
                  <a:srgbClr val="000000"/>
                </a:solidFill>
              </a:rPr>
              <a:t>inversely correlated with “</a:t>
            </a:r>
            <a:r>
              <a:rPr lang="en-US" sz="2800" b="1" dirty="0">
                <a:solidFill>
                  <a:srgbClr val="0000FF"/>
                </a:solidFill>
              </a:rPr>
              <a:t>stress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</a:p>
          <a:p>
            <a:pPr algn="l">
              <a:buFont typeface="Wingdings" pitchFamily="-111" charset="2"/>
              <a:buChar char="Ø"/>
            </a:pPr>
            <a:r>
              <a:rPr lang="en-US" sz="2800" b="1" dirty="0">
                <a:solidFill>
                  <a:srgbClr val="000000"/>
                </a:solidFill>
              </a:rPr>
              <a:t> Hybrids are more “</a:t>
            </a:r>
            <a:r>
              <a:rPr lang="en-US" sz="2800" b="1" dirty="0">
                <a:solidFill>
                  <a:srgbClr val="0000FF"/>
                </a:solidFill>
              </a:rPr>
              <a:t>stress</a:t>
            </a:r>
            <a:r>
              <a:rPr lang="en-US" sz="2800" b="1" dirty="0">
                <a:solidFill>
                  <a:srgbClr val="000000"/>
                </a:solidFill>
              </a:rPr>
              <a:t>” resistant</a:t>
            </a:r>
          </a:p>
          <a:p>
            <a:pPr algn="l">
              <a:buFont typeface="Wingdings" pitchFamily="-111" charset="2"/>
              <a:buChar char="Ø"/>
            </a:pPr>
            <a:r>
              <a:rPr lang="en-US" sz="2800" b="1" dirty="0">
                <a:solidFill>
                  <a:srgbClr val="000000"/>
                </a:solidFill>
              </a:rPr>
              <a:t> Energy used for one trait is</a:t>
            </a:r>
            <a:r>
              <a:rPr lang="en-US" sz="2800" b="1" dirty="0" smtClean="0">
                <a:solidFill>
                  <a:srgbClr val="000000"/>
                </a:solidFill>
              </a:rPr>
              <a:t> lost to another</a:t>
            </a:r>
          </a:p>
          <a:p>
            <a:pPr algn="l">
              <a:buFont typeface="Wingdings" pitchFamily="-111" charset="2"/>
              <a:buChar char="Ø"/>
            </a:pPr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What are the stresses?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Where does the energy go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Theory in: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Goff, S. A. (2011). </a:t>
            </a:r>
            <a:r>
              <a:rPr lang="en-US" sz="2400" u="sng" dirty="0" smtClean="0">
                <a:solidFill>
                  <a:srgbClr val="000000"/>
                </a:solidFill>
              </a:rPr>
              <a:t>New </a:t>
            </a:r>
            <a:r>
              <a:rPr lang="en-US" sz="2400" u="sng" dirty="0" err="1" smtClean="0">
                <a:solidFill>
                  <a:srgbClr val="000000"/>
                </a:solidFill>
              </a:rPr>
              <a:t>Phytologist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189</a:t>
            </a:r>
            <a:r>
              <a:rPr lang="en-US" sz="2400" dirty="0" smtClean="0">
                <a:solidFill>
                  <a:srgbClr val="000000"/>
                </a:solidFill>
              </a:rPr>
              <a:t>: 923-937.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094" y="4219212"/>
            <a:ext cx="1553495" cy="2014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4"/>
          <p:cNvSpPr>
            <a:spLocks noChangeArrowheads="1"/>
          </p:cNvSpPr>
          <p:nvPr/>
        </p:nvSpPr>
        <p:spPr bwMode="auto">
          <a:xfrm>
            <a:off x="4743450" y="1263650"/>
            <a:ext cx="4203700" cy="489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7" name="Rectangle 13"/>
          <p:cNvSpPr>
            <a:spLocks noChangeArrowheads="1"/>
          </p:cNvSpPr>
          <p:nvPr/>
        </p:nvSpPr>
        <p:spPr bwMode="auto">
          <a:xfrm>
            <a:off x="176213" y="1268413"/>
            <a:ext cx="4203700" cy="489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Working Model for Crop Yield</a:t>
            </a:r>
          </a:p>
        </p:txBody>
      </p:sp>
      <p:pic>
        <p:nvPicPr>
          <p:cNvPr id="103429" name="Picture 3" descr="http://www.free-clipart-pictures.net/sun_clipart.htm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13843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0713" y="1752600"/>
            <a:ext cx="1016000" cy="283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431" name="AutoShape 5"/>
          <p:cNvSpPr>
            <a:spLocks noChangeArrowheads="1"/>
          </p:cNvSpPr>
          <p:nvPr/>
        </p:nvSpPr>
        <p:spPr bwMode="auto">
          <a:xfrm rot="2482721">
            <a:off x="1074738" y="2516188"/>
            <a:ext cx="976312" cy="373062"/>
          </a:xfrm>
          <a:prstGeom prst="rightArrow">
            <a:avLst>
              <a:gd name="adj1" fmla="val 50000"/>
              <a:gd name="adj2" fmla="val 65426"/>
            </a:avLst>
          </a:prstGeom>
          <a:solidFill>
            <a:schemeClr val="accent1"/>
          </a:solidFill>
          <a:ln w="317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2" name="AutoShape 6"/>
          <p:cNvSpPr>
            <a:spLocks noChangeArrowheads="1"/>
          </p:cNvSpPr>
          <p:nvPr/>
        </p:nvSpPr>
        <p:spPr bwMode="auto">
          <a:xfrm>
            <a:off x="2933700" y="3795713"/>
            <a:ext cx="541338" cy="1036637"/>
          </a:xfrm>
          <a:prstGeom prst="curvedLeftArrow">
            <a:avLst>
              <a:gd name="adj1" fmla="val 38299"/>
              <a:gd name="adj2" fmla="val 76598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3" name="Text Box 7"/>
          <p:cNvSpPr txBox="1">
            <a:spLocks noChangeArrowheads="1"/>
          </p:cNvSpPr>
          <p:nvPr/>
        </p:nvSpPr>
        <p:spPr bwMode="auto">
          <a:xfrm>
            <a:off x="3327400" y="3571875"/>
            <a:ext cx="10620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Energy</a:t>
            </a:r>
          </a:p>
        </p:txBody>
      </p:sp>
      <p:pic>
        <p:nvPicPr>
          <p:cNvPr id="103434" name="Picture 8" descr="http://www.free-clipart-pictures.net/sun_clipart.htm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0913" y="139382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8913" y="2349500"/>
            <a:ext cx="79375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436" name="AutoShape 10"/>
          <p:cNvSpPr>
            <a:spLocks noChangeArrowheads="1"/>
          </p:cNvSpPr>
          <p:nvPr/>
        </p:nvSpPr>
        <p:spPr bwMode="auto">
          <a:xfrm rot="2482721">
            <a:off x="5556250" y="2525713"/>
            <a:ext cx="976313" cy="373062"/>
          </a:xfrm>
          <a:prstGeom prst="rightArrow">
            <a:avLst>
              <a:gd name="adj1" fmla="val 50000"/>
              <a:gd name="adj2" fmla="val 65426"/>
            </a:avLst>
          </a:prstGeom>
          <a:solidFill>
            <a:srgbClr val="0088E4"/>
          </a:solidFill>
          <a:ln w="317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7" name="AutoShape 11"/>
          <p:cNvSpPr>
            <a:spLocks noChangeArrowheads="1"/>
          </p:cNvSpPr>
          <p:nvPr/>
        </p:nvSpPr>
        <p:spPr bwMode="auto">
          <a:xfrm>
            <a:off x="7472363" y="3870325"/>
            <a:ext cx="393700" cy="785813"/>
          </a:xfrm>
          <a:prstGeom prst="curvedLeftArrow">
            <a:avLst>
              <a:gd name="adj1" fmla="val 39919"/>
              <a:gd name="adj2" fmla="val 79839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8" name="Text Box 12"/>
          <p:cNvSpPr txBox="1">
            <a:spLocks noChangeArrowheads="1"/>
          </p:cNvSpPr>
          <p:nvPr/>
        </p:nvSpPr>
        <p:spPr bwMode="auto">
          <a:xfrm>
            <a:off x="7808913" y="3581400"/>
            <a:ext cx="10620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103439" name="AutoShape 15"/>
          <p:cNvSpPr>
            <a:spLocks noChangeArrowheads="1"/>
          </p:cNvSpPr>
          <p:nvPr/>
        </p:nvSpPr>
        <p:spPr bwMode="auto">
          <a:xfrm rot="5400000">
            <a:off x="3463926" y="4232275"/>
            <a:ext cx="711200" cy="225425"/>
          </a:xfrm>
          <a:prstGeom prst="rightArrow">
            <a:avLst>
              <a:gd name="adj1" fmla="val 50000"/>
              <a:gd name="adj2" fmla="val 78873"/>
            </a:avLst>
          </a:prstGeom>
          <a:solidFill>
            <a:srgbClr val="CCECFF"/>
          </a:solidFill>
          <a:ln w="317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1549399" y="4638675"/>
            <a:ext cx="1591733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Growth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(Cell division)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238500" y="4676775"/>
            <a:ext cx="1195388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Recycling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Proteins &amp; mRNAs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6129867" y="4633913"/>
            <a:ext cx="152823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Growth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(cell division)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7570788" y="4700588"/>
            <a:ext cx="1387475" cy="1169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Recycling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Proteins &amp; mRNAs</a:t>
            </a:r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 rot="5400000">
            <a:off x="7992269" y="4131469"/>
            <a:ext cx="711200" cy="446088"/>
          </a:xfrm>
          <a:prstGeom prst="rightArrow">
            <a:avLst>
              <a:gd name="adj1" fmla="val 50000"/>
              <a:gd name="adj2" fmla="val 39858"/>
            </a:avLst>
          </a:prstGeom>
          <a:solidFill>
            <a:srgbClr val="CCECFF"/>
          </a:solidFill>
          <a:ln w="317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1504950" y="1341438"/>
            <a:ext cx="2019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Hybrid Crop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6157913" y="1350963"/>
            <a:ext cx="2019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Inbred Crop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3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8305800" cy="34286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35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charset="0"/>
              </a:rPr>
              <a:t>Background</a:t>
            </a:r>
          </a:p>
          <a:p>
            <a:pPr algn="l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smtClean="0">
                <a:solidFill>
                  <a:srgbClr val="0000FF"/>
                </a:solidFill>
                <a:latin typeface="Times New Roman" charset="0"/>
              </a:rPr>
              <a:t> Shotgun Sequenced Rice</a:t>
            </a:r>
          </a:p>
          <a:p>
            <a:pPr algn="l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smtClean="0">
                <a:solidFill>
                  <a:srgbClr val="0000FF"/>
                </a:solidFill>
                <a:latin typeface="Times New Roman" charset="0"/>
              </a:rPr>
              <a:t> Assembled with BAC Fingerprints &amp; Ends</a:t>
            </a:r>
          </a:p>
          <a:p>
            <a:pPr algn="l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smtClean="0">
                <a:solidFill>
                  <a:srgbClr val="0000FF"/>
                </a:solidFill>
                <a:latin typeface="Times New Roman" charset="0"/>
              </a:rPr>
              <a:t> Created Rice and Maize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charset="0"/>
              </a:rPr>
              <a:t>Affymetric</a:t>
            </a:r>
            <a:r>
              <a:rPr lang="en-US" sz="3200" b="1" dirty="0" smtClean="0">
                <a:solidFill>
                  <a:srgbClr val="0000FF"/>
                </a:solidFill>
                <a:latin typeface="Times New Roman" charset="0"/>
              </a:rPr>
              <a:t> Chips</a:t>
            </a:r>
          </a:p>
          <a:p>
            <a:pPr algn="l"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smtClean="0">
                <a:solidFill>
                  <a:srgbClr val="0000FF"/>
                </a:solidFill>
                <a:latin typeface="Times New Roman" charset="0"/>
              </a:rPr>
              <a:t> 400-600k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charset="0"/>
              </a:rPr>
              <a:t>Oligos</a:t>
            </a:r>
            <a:r>
              <a:rPr lang="en-US" sz="3200" b="1" dirty="0" smtClean="0">
                <a:solidFill>
                  <a:srgbClr val="0000FF"/>
                </a:solidFill>
                <a:latin typeface="Times New Roman" charset="0"/>
              </a:rPr>
              <a:t> - 30-60k Genes</a:t>
            </a:r>
            <a:endParaRPr lang="en-US" sz="3200" b="1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824325" name="Picture 5" descr="5 April 2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6425" y="3594100"/>
            <a:ext cx="1906588" cy="25685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745" y="3840466"/>
            <a:ext cx="19812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1598560" y="5585891"/>
            <a:ext cx="563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Goff et al </a:t>
            </a:r>
            <a:r>
              <a:rPr lang="en-US" u="sng" dirty="0" smtClean="0">
                <a:solidFill>
                  <a:srgbClr val="000000"/>
                </a:solidFill>
              </a:rPr>
              <a:t>Science</a:t>
            </a:r>
            <a:r>
              <a:rPr lang="en-US" dirty="0" smtClean="0">
                <a:solidFill>
                  <a:srgbClr val="000000"/>
                </a:solidFill>
              </a:rPr>
              <a:t> 296: 92-100 (2002).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Goff &amp; </a:t>
            </a:r>
            <a:r>
              <a:rPr lang="en-US" dirty="0" err="1" smtClean="0">
                <a:solidFill>
                  <a:srgbClr val="000000"/>
                </a:solidFill>
              </a:rPr>
              <a:t>Salmeron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Scientific American </a:t>
            </a:r>
            <a:r>
              <a:rPr lang="en-US" dirty="0" smtClean="0">
                <a:solidFill>
                  <a:srgbClr val="000000"/>
                </a:solidFill>
              </a:rPr>
              <a:t>(August 2004) 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Hybrid Vigor Theories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615" y="579329"/>
            <a:ext cx="82553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Dominance – Complementation of weak alleles </a:t>
            </a:r>
          </a:p>
          <a:p>
            <a:pPr algn="l"/>
            <a:endParaRPr lang="en-US" sz="28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</a:rPr>
              <a:t>Overdominance</a:t>
            </a:r>
            <a:r>
              <a:rPr lang="en-US" sz="2800" b="1" dirty="0" smtClean="0">
                <a:solidFill>
                  <a:srgbClr val="0000FF"/>
                </a:solidFill>
              </a:rPr>
              <a:t> – Interaction of good alleles</a:t>
            </a:r>
          </a:p>
          <a:p>
            <a:pPr algn="l"/>
            <a:endParaRPr lang="en-US" sz="28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800" b="1" dirty="0" err="1" smtClean="0">
                <a:solidFill>
                  <a:srgbClr val="0000FF"/>
                </a:solidFill>
              </a:rPr>
              <a:t>Epistasis</a:t>
            </a:r>
            <a:r>
              <a:rPr lang="en-US" sz="2800" b="1" dirty="0" smtClean="0">
                <a:solidFill>
                  <a:srgbClr val="0000FF"/>
                </a:solidFill>
              </a:rPr>
              <a:t> – Interaction of genes</a:t>
            </a:r>
          </a:p>
          <a:p>
            <a:pPr algn="l"/>
            <a:endParaRPr lang="en-US" sz="28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Not mutually exclusive</a:t>
            </a:r>
          </a:p>
          <a:p>
            <a:pPr algn="l"/>
            <a:endParaRPr lang="en-US" sz="28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Model do not explain all observations:  </a:t>
            </a:r>
          </a:p>
          <a:p>
            <a:pPr lvl="1"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Aneuploids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lvl="1"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Autopolyploids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vs</a:t>
            </a:r>
            <a:r>
              <a:rPr lang="en-US" sz="2400" b="1" dirty="0" smtClean="0">
                <a:solidFill>
                  <a:srgbClr val="0000FF"/>
                </a:solidFill>
              </a:rPr>
              <a:t> allopolyploids</a:t>
            </a:r>
          </a:p>
          <a:p>
            <a:pPr lvl="1"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Circadian rhythms</a:t>
            </a:r>
          </a:p>
          <a:p>
            <a:pPr lvl="1"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Cell cycle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52400"/>
            <a:ext cx="9144000" cy="688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Heterosis</a:t>
            </a:r>
            <a:r>
              <a:rPr lang="en-US" dirty="0" smtClean="0"/>
              <a:t> Observations</a:t>
            </a:r>
          </a:p>
        </p:txBody>
      </p:sp>
      <p:pic>
        <p:nvPicPr>
          <p:cNvPr id="63493" name="Picture 5" descr="http://plantandsoil.unl.edu/croptechnology2005/UserFiles/Image/siteImages/B73Mo17,hybridEarsL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22738"/>
            <a:ext cx="26574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7" descr="http://tbn0.google.com/images?q=tbn:W3qWxfN9Ghsl2M:http://kelsomules.net/db3/00229/kelsomules.net/_uimages/Bertha.sammyKelsoMule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300" y="4109950"/>
            <a:ext cx="2767017" cy="207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3" descr="6x7"/>
          <p:cNvPicPr>
            <a:picLocks noChangeAspect="1" noChangeArrowheads="1"/>
          </p:cNvPicPr>
          <p:nvPr/>
        </p:nvPicPr>
        <p:blipFill>
          <a:blip r:embed="rId6">
            <a:lum bright="-12000" contrast="24000"/>
          </a:blip>
          <a:srcRect/>
          <a:stretch>
            <a:fillRect/>
          </a:stretch>
        </p:blipFill>
        <p:spPr bwMode="auto">
          <a:xfrm>
            <a:off x="2936875" y="4122738"/>
            <a:ext cx="3082925" cy="20637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63491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0" y="762000"/>
            <a:ext cx="88392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sz="2800" b="1" dirty="0" smtClean="0"/>
              <a:t> Hybrid Vigor is similar in very different species</a:t>
            </a:r>
          </a:p>
          <a:p>
            <a:pPr marL="0" indent="0" eaLnBrk="1" hangingPunct="1"/>
            <a:r>
              <a:rPr lang="en-US" sz="2800" b="1" dirty="0" smtClean="0"/>
              <a:t> Hybrids are more stress-resistant</a:t>
            </a:r>
          </a:p>
          <a:p>
            <a:pPr marL="0" indent="0" eaLnBrk="1" hangingPunct="1"/>
            <a:r>
              <a:rPr lang="en-US" sz="2800" b="1" dirty="0" smtClean="0"/>
              <a:t> “Inbreeding depression” is the opposite</a:t>
            </a:r>
          </a:p>
          <a:p>
            <a:pPr marL="0" indent="0" eaLnBrk="1" hangingPunct="1"/>
            <a:r>
              <a:rPr lang="en-US" sz="2800" b="1" dirty="0" smtClean="0"/>
              <a:t> Very basic cellular phenomena</a:t>
            </a:r>
          </a:p>
          <a:p>
            <a:pPr marL="0" indent="0" eaLnBrk="1" hangingPunct="1"/>
            <a:r>
              <a:rPr lang="en-US" sz="2800" b="1" dirty="0" smtClean="0"/>
              <a:t> Protein degradation is lower in hybrids</a:t>
            </a:r>
          </a:p>
          <a:p>
            <a:pPr marL="0" indent="0" eaLnBrk="1" hangingPunct="1"/>
            <a:r>
              <a:rPr lang="en-US" sz="2800" b="1" dirty="0" smtClean="0"/>
              <a:t> Growth rate is higher in hybrids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209925"/>
            <a:ext cx="19812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7827" name="Oval 2"/>
          <p:cNvSpPr>
            <a:spLocks noChangeArrowheads="1"/>
          </p:cNvSpPr>
          <p:nvPr/>
        </p:nvSpPr>
        <p:spPr bwMode="auto">
          <a:xfrm>
            <a:off x="4648200" y="2057400"/>
            <a:ext cx="2362200" cy="1828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>
                <a:solidFill>
                  <a:srgbClr val="0000FF"/>
                </a:solidFill>
              </a:rPr>
              <a:t>Heterotic </a:t>
            </a:r>
          </a:p>
          <a:p>
            <a:pPr algn="r"/>
            <a:r>
              <a:rPr lang="en-US" sz="1600" b="1">
                <a:solidFill>
                  <a:srgbClr val="0000FF"/>
                </a:solidFill>
              </a:rPr>
              <a:t>Group #2</a:t>
            </a:r>
          </a:p>
        </p:txBody>
      </p:sp>
      <p:sp>
        <p:nvSpPr>
          <p:cNvPr id="77828" name="Oval 3"/>
          <p:cNvSpPr>
            <a:spLocks noChangeArrowheads="1"/>
          </p:cNvSpPr>
          <p:nvPr/>
        </p:nvSpPr>
        <p:spPr bwMode="auto">
          <a:xfrm>
            <a:off x="1828800" y="2057400"/>
            <a:ext cx="2362200" cy="1828800"/>
          </a:xfrm>
          <a:prstGeom prst="ellipse">
            <a:avLst/>
          </a:prstGeom>
          <a:solidFill>
            <a:srgbClr val="66FF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0000FF"/>
                </a:solidFill>
              </a:rPr>
              <a:t>Heterotic </a:t>
            </a:r>
          </a:p>
          <a:p>
            <a:r>
              <a:rPr lang="en-US" sz="1600" b="1">
                <a:solidFill>
                  <a:srgbClr val="0000FF"/>
                </a:solidFill>
              </a:rPr>
              <a:t>Group #1</a:t>
            </a: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938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Heterosis Experimental Strategy: Maize</a:t>
            </a:r>
            <a:br>
              <a:rPr lang="en-US" sz="3200" smtClean="0">
                <a:solidFill>
                  <a:srgbClr val="000000"/>
                </a:solidFill>
              </a:rPr>
            </a:br>
            <a:r>
              <a:rPr lang="en-US" sz="3200" smtClean="0">
                <a:solidFill>
                  <a:srgbClr val="000000"/>
                </a:solidFill>
              </a:rPr>
              <a:t>What genes are responsible for yield?</a:t>
            </a: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574675" y="1130300"/>
            <a:ext cx="8293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12 samples: maize inbreds, crosses and reciprocal crosses :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	</a:t>
            </a:r>
          </a:p>
          <a:p>
            <a:pPr algn="l"/>
            <a:endParaRPr lang="en-US" sz="2400" b="1" dirty="0">
              <a:solidFill>
                <a:srgbClr val="000000"/>
              </a:solidFill>
              <a:latin typeface="Times New Roman" pitchFamily="-111" charset="0"/>
              <a:cs typeface="Times New Roman" pitchFamily="-111" charset="0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Times New Roman" pitchFamily="-111" charset="0"/>
              <a:cs typeface="Times New Roman" pitchFamily="-111" charset="0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Times New Roman" pitchFamily="-111" charset="0"/>
              <a:cs typeface="Times New Roman" pitchFamily="-111" charset="0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Times New Roman" pitchFamily="-111" charset="0"/>
              <a:cs typeface="Times New Roman" pitchFamily="-111" charset="0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Times New Roman" pitchFamily="-111" charset="0"/>
              <a:cs typeface="Times New Roman" pitchFamily="-111" charset="0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Times New Roman" pitchFamily="-111" charset="0"/>
              <a:cs typeface="Times New Roman" pitchFamily="-111" charset="0"/>
            </a:endParaRPr>
          </a:p>
          <a:p>
            <a:pPr algn="l"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A and B - inbreds from one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heterotic</a:t>
            </a:r>
            <a:r>
              <a:rPr lang="en-US" sz="2400" b="1" dirty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 group</a:t>
            </a:r>
          </a:p>
          <a:p>
            <a:pPr algn="l"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X and Y - inbreds from a complementary group</a:t>
            </a:r>
          </a:p>
          <a:p>
            <a:pPr algn="l"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Leaves Sampled for RNA expression (V4 &amp; V5)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Also done for inbred versus hybrid rice</a:t>
            </a:r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 flipH="1">
            <a:off x="3657600" y="2590800"/>
            <a:ext cx="152400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3505200" y="26670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>
            <a:off x="3657600" y="2438400"/>
            <a:ext cx="152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>
            <a:off x="5334000" y="26670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>
            <a:off x="3657600" y="3505200"/>
            <a:ext cx="152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11"/>
          <p:cNvSpPr>
            <a:spLocks noChangeShapeType="1"/>
          </p:cNvSpPr>
          <p:nvPr/>
        </p:nvSpPr>
        <p:spPr bwMode="auto">
          <a:xfrm rot="14079381" flipH="1">
            <a:off x="3657600" y="2590800"/>
            <a:ext cx="152400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2988" name="Oval 12"/>
          <p:cNvSpPr>
            <a:spLocks noChangeArrowheads="1"/>
          </p:cNvSpPr>
          <p:nvPr/>
        </p:nvSpPr>
        <p:spPr bwMode="auto">
          <a:xfrm>
            <a:off x="3352800" y="2362200"/>
            <a:ext cx="304800" cy="304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A</a:t>
            </a:r>
          </a:p>
        </p:txBody>
      </p:sp>
      <p:sp>
        <p:nvSpPr>
          <p:cNvPr id="1022989" name="Oval 13"/>
          <p:cNvSpPr>
            <a:spLocks noChangeArrowheads="1"/>
          </p:cNvSpPr>
          <p:nvPr/>
        </p:nvSpPr>
        <p:spPr bwMode="auto">
          <a:xfrm>
            <a:off x="5181600" y="2362200"/>
            <a:ext cx="304800" cy="304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sp>
        <p:nvSpPr>
          <p:cNvPr id="1022990" name="Oval 14"/>
          <p:cNvSpPr>
            <a:spLocks noChangeArrowheads="1"/>
          </p:cNvSpPr>
          <p:nvPr/>
        </p:nvSpPr>
        <p:spPr bwMode="auto">
          <a:xfrm>
            <a:off x="5181600" y="3276600"/>
            <a:ext cx="304800" cy="304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Y</a:t>
            </a:r>
          </a:p>
        </p:txBody>
      </p:sp>
      <p:sp>
        <p:nvSpPr>
          <p:cNvPr id="1022991" name="Oval 15"/>
          <p:cNvSpPr>
            <a:spLocks noChangeArrowheads="1"/>
          </p:cNvSpPr>
          <p:nvPr/>
        </p:nvSpPr>
        <p:spPr bwMode="auto">
          <a:xfrm>
            <a:off x="3352800" y="3276600"/>
            <a:ext cx="304800" cy="304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5933" y="5782733"/>
            <a:ext cx="748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Syngenta Seeds and Biotechnology - Unpublished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52400" y="1055688"/>
          <a:ext cx="8837613" cy="5287962"/>
        </p:xfrm>
        <a:graphic>
          <a:graphicData uri="http://schemas.openxmlformats.org/presentationml/2006/ole">
            <p:oleObj spid="_x0000_s209922" name="Worksheet" r:id="rId4" imgW="5600700" imgH="3251200" progId="Excel.Sheet.8">
              <p:embed/>
            </p:oleObj>
          </a:graphicData>
        </a:graphic>
      </p:graphicFrame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990600" y="1406525"/>
            <a:ext cx="9144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Inbred</a:t>
            </a:r>
          </a:p>
        </p:txBody>
      </p:sp>
      <p:sp>
        <p:nvSpPr>
          <p:cNvPr id="82948" name="Text Box 7"/>
          <p:cNvSpPr txBox="1">
            <a:spLocks noChangeArrowheads="1"/>
          </p:cNvSpPr>
          <p:nvPr/>
        </p:nvSpPr>
        <p:spPr bwMode="auto">
          <a:xfrm>
            <a:off x="7986713" y="4454525"/>
            <a:ext cx="914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Distant hybrid</a:t>
            </a:r>
          </a:p>
        </p:txBody>
      </p:sp>
      <p:sp>
        <p:nvSpPr>
          <p:cNvPr id="82949" name="Text Box 15"/>
          <p:cNvSpPr txBox="1">
            <a:spLocks noChangeArrowheads="1"/>
          </p:cNvSpPr>
          <p:nvPr/>
        </p:nvSpPr>
        <p:spPr bwMode="auto">
          <a:xfrm rot="-5400000">
            <a:off x="-2072481" y="3326606"/>
            <a:ext cx="4572000" cy="274638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Stress Response Gene Expression (sum of 18 genes)</a:t>
            </a:r>
          </a:p>
        </p:txBody>
      </p:sp>
      <p:sp>
        <p:nvSpPr>
          <p:cNvPr id="82950" name="Rectangle 16"/>
          <p:cNvSpPr>
            <a:spLocks noChangeArrowheads="1"/>
          </p:cNvSpPr>
          <p:nvPr/>
        </p:nvSpPr>
        <p:spPr bwMode="auto">
          <a:xfrm>
            <a:off x="0" y="6084888"/>
            <a:ext cx="9144000" cy="198437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1" name="Rectangle 17"/>
          <p:cNvSpPr>
            <a:spLocks noChangeArrowheads="1"/>
          </p:cNvSpPr>
          <p:nvPr/>
        </p:nvSpPr>
        <p:spPr bwMode="auto">
          <a:xfrm>
            <a:off x="0" y="1055688"/>
            <a:ext cx="9144000" cy="198437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163" name="Text Box 19"/>
          <p:cNvSpPr txBox="1">
            <a:spLocks noChangeArrowheads="1"/>
          </p:cNvSpPr>
          <p:nvPr/>
        </p:nvSpPr>
        <p:spPr bwMode="auto">
          <a:xfrm rot="16200000">
            <a:off x="856457" y="4652169"/>
            <a:ext cx="1290637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No Heterosis</a:t>
            </a:r>
          </a:p>
        </p:txBody>
      </p:sp>
      <p:sp>
        <p:nvSpPr>
          <p:cNvPr id="1030164" name="Text Box 20"/>
          <p:cNvSpPr txBox="1">
            <a:spLocks noChangeArrowheads="1"/>
          </p:cNvSpPr>
          <p:nvPr/>
        </p:nvSpPr>
        <p:spPr bwMode="auto">
          <a:xfrm rot="16200000">
            <a:off x="1656557" y="4593431"/>
            <a:ext cx="1411288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Low Heterosis</a:t>
            </a:r>
          </a:p>
        </p:txBody>
      </p:sp>
      <p:sp>
        <p:nvSpPr>
          <p:cNvPr id="1030165" name="Text Box 21"/>
          <p:cNvSpPr txBox="1">
            <a:spLocks noChangeArrowheads="1"/>
          </p:cNvSpPr>
          <p:nvPr/>
        </p:nvSpPr>
        <p:spPr bwMode="auto">
          <a:xfrm rot="16200000">
            <a:off x="2494757" y="4617244"/>
            <a:ext cx="1411287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Low Heterosis</a:t>
            </a:r>
          </a:p>
        </p:txBody>
      </p:sp>
      <p:sp>
        <p:nvSpPr>
          <p:cNvPr id="1030166" name="Text Box 22"/>
          <p:cNvSpPr txBox="1">
            <a:spLocks noChangeArrowheads="1"/>
          </p:cNvSpPr>
          <p:nvPr/>
        </p:nvSpPr>
        <p:spPr bwMode="auto">
          <a:xfrm rot="16200000">
            <a:off x="4247357" y="4617244"/>
            <a:ext cx="1411287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Low Heterosis</a:t>
            </a:r>
          </a:p>
        </p:txBody>
      </p:sp>
      <p:sp>
        <p:nvSpPr>
          <p:cNvPr id="1030167" name="Text Box 23"/>
          <p:cNvSpPr txBox="1">
            <a:spLocks noChangeArrowheads="1"/>
          </p:cNvSpPr>
          <p:nvPr/>
        </p:nvSpPr>
        <p:spPr bwMode="auto">
          <a:xfrm rot="16200000">
            <a:off x="3313113" y="4595813"/>
            <a:ext cx="145097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High Heterosis</a:t>
            </a:r>
          </a:p>
        </p:txBody>
      </p:sp>
      <p:sp>
        <p:nvSpPr>
          <p:cNvPr id="1030168" name="Text Box 24"/>
          <p:cNvSpPr txBox="1">
            <a:spLocks noChangeArrowheads="1"/>
          </p:cNvSpPr>
          <p:nvPr/>
        </p:nvSpPr>
        <p:spPr bwMode="auto">
          <a:xfrm rot="16200000">
            <a:off x="5065713" y="4560888"/>
            <a:ext cx="145097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High Heterosis</a:t>
            </a:r>
          </a:p>
        </p:txBody>
      </p:sp>
      <p:sp>
        <p:nvSpPr>
          <p:cNvPr id="1030169" name="Text Box 25"/>
          <p:cNvSpPr txBox="1">
            <a:spLocks noChangeArrowheads="1"/>
          </p:cNvSpPr>
          <p:nvPr/>
        </p:nvSpPr>
        <p:spPr bwMode="auto">
          <a:xfrm rot="16200000">
            <a:off x="5903913" y="4560888"/>
            <a:ext cx="145097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High Heterosis</a:t>
            </a:r>
          </a:p>
        </p:txBody>
      </p:sp>
      <p:sp>
        <p:nvSpPr>
          <p:cNvPr id="1030170" name="Text Box 26"/>
          <p:cNvSpPr txBox="1">
            <a:spLocks noChangeArrowheads="1"/>
          </p:cNvSpPr>
          <p:nvPr/>
        </p:nvSpPr>
        <p:spPr bwMode="auto">
          <a:xfrm rot="16200000">
            <a:off x="6742113" y="4560888"/>
            <a:ext cx="145097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High Heterosis</a:t>
            </a:r>
          </a:p>
        </p:txBody>
      </p:sp>
      <p:sp>
        <p:nvSpPr>
          <p:cNvPr id="1030171" name="Text Box 27"/>
          <p:cNvSpPr txBox="1">
            <a:spLocks noChangeArrowheads="1"/>
          </p:cNvSpPr>
          <p:nvPr/>
        </p:nvSpPr>
        <p:spPr bwMode="auto">
          <a:xfrm rot="16200000">
            <a:off x="8013701" y="5175250"/>
            <a:ext cx="5842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High</a:t>
            </a:r>
          </a:p>
        </p:txBody>
      </p:sp>
      <p:sp>
        <p:nvSpPr>
          <p:cNvPr id="82961" name="AutoShape 13"/>
          <p:cNvSpPr>
            <a:spLocks noChangeArrowheads="1"/>
          </p:cNvSpPr>
          <p:nvPr/>
        </p:nvSpPr>
        <p:spPr bwMode="auto">
          <a:xfrm>
            <a:off x="1960563" y="5903913"/>
            <a:ext cx="5715000" cy="485775"/>
          </a:xfrm>
          <a:prstGeom prst="rightArrow">
            <a:avLst>
              <a:gd name="adj1" fmla="val 50000"/>
              <a:gd name="adj2" fmla="val 294118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158" name="Text Box 14"/>
          <p:cNvSpPr txBox="1">
            <a:spLocks noChangeArrowheads="1"/>
          </p:cNvSpPr>
          <p:nvPr/>
        </p:nvSpPr>
        <p:spPr bwMode="auto">
          <a:xfrm>
            <a:off x="2514600" y="5992813"/>
            <a:ext cx="1557338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Increasing heterosis</a:t>
            </a:r>
          </a:p>
        </p:txBody>
      </p:sp>
      <p:sp>
        <p:nvSpPr>
          <p:cNvPr id="82963" name="Rectangle 3"/>
          <p:cNvSpPr>
            <a:spLocks noChangeArrowheads="1"/>
          </p:cNvSpPr>
          <p:nvPr/>
        </p:nvSpPr>
        <p:spPr bwMode="auto">
          <a:xfrm>
            <a:off x="304800" y="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57263">
              <a:lnSpc>
                <a:spcPct val="90000"/>
              </a:lnSpc>
            </a:pPr>
            <a:r>
              <a:rPr lang="en-US" sz="2400" b="1">
                <a:solidFill>
                  <a:srgbClr val="0000FF"/>
                </a:solidFill>
              </a:rPr>
              <a:t>Inbreds versus Hybrid</a:t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Same Phenomena in All Inbreds vs Hybrid Examined</a:t>
            </a:r>
          </a:p>
          <a:p>
            <a:pPr defTabSz="957263">
              <a:lnSpc>
                <a:spcPct val="90000"/>
              </a:lnSpc>
            </a:pPr>
            <a:r>
              <a:rPr lang="en-US" sz="2800" b="1" u="sng">
                <a:solidFill>
                  <a:srgbClr val="0000FF"/>
                </a:solidFill>
              </a:rPr>
              <a:t>UPS Lower in all Hybrids</a:t>
            </a:r>
          </a:p>
        </p:txBody>
      </p:sp>
      <p:sp>
        <p:nvSpPr>
          <p:cNvPr id="82964" name="Rectangle 18"/>
          <p:cNvSpPr>
            <a:spLocks noChangeArrowheads="1"/>
          </p:cNvSpPr>
          <p:nvPr/>
        </p:nvSpPr>
        <p:spPr bwMode="auto">
          <a:xfrm rot="-5400000">
            <a:off x="6072982" y="3329781"/>
            <a:ext cx="5638800" cy="198437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0461" y="6273819"/>
            <a:ext cx="748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Syngenta Seeds and Biotechnology - Unpublished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733425" y="3889375"/>
            <a:ext cx="1385888" cy="1343025"/>
            <a:chOff x="465" y="2453"/>
            <a:chExt cx="873" cy="846"/>
          </a:xfrm>
        </p:grpSpPr>
        <p:sp>
          <p:nvSpPr>
            <p:cNvPr id="26764" name="Freeform 242"/>
            <p:cNvSpPr>
              <a:spLocks/>
            </p:cNvSpPr>
            <p:nvPr/>
          </p:nvSpPr>
          <p:spPr bwMode="auto">
            <a:xfrm>
              <a:off x="910" y="2453"/>
              <a:ext cx="121" cy="213"/>
            </a:xfrm>
            <a:custGeom>
              <a:avLst/>
              <a:gdLst>
                <a:gd name="T0" fmla="*/ 0 w 121"/>
                <a:gd name="T1" fmla="*/ 0 h 213"/>
                <a:gd name="T2" fmla="*/ 112 w 121"/>
                <a:gd name="T3" fmla="*/ 28 h 213"/>
                <a:gd name="T4" fmla="*/ 93 w 121"/>
                <a:gd name="T5" fmla="*/ 120 h 213"/>
                <a:gd name="T6" fmla="*/ 75 w 121"/>
                <a:gd name="T7" fmla="*/ 176 h 213"/>
                <a:gd name="T8" fmla="*/ 121 w 121"/>
                <a:gd name="T9" fmla="*/ 213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213"/>
                <a:gd name="T17" fmla="*/ 121 w 121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213">
                  <a:moveTo>
                    <a:pt x="0" y="0"/>
                  </a:moveTo>
                  <a:cubicBezTo>
                    <a:pt x="39" y="7"/>
                    <a:pt x="74" y="18"/>
                    <a:pt x="112" y="28"/>
                  </a:cubicBezTo>
                  <a:cubicBezTo>
                    <a:pt x="99" y="120"/>
                    <a:pt x="112" y="65"/>
                    <a:pt x="93" y="120"/>
                  </a:cubicBezTo>
                  <a:cubicBezTo>
                    <a:pt x="87" y="139"/>
                    <a:pt x="75" y="176"/>
                    <a:pt x="75" y="176"/>
                  </a:cubicBezTo>
                  <a:cubicBezTo>
                    <a:pt x="108" y="209"/>
                    <a:pt x="91" y="198"/>
                    <a:pt x="121" y="213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65" name="Freeform 243"/>
            <p:cNvSpPr>
              <a:spLocks/>
            </p:cNvSpPr>
            <p:nvPr/>
          </p:nvSpPr>
          <p:spPr bwMode="auto">
            <a:xfrm>
              <a:off x="790" y="2843"/>
              <a:ext cx="130" cy="297"/>
            </a:xfrm>
            <a:custGeom>
              <a:avLst/>
              <a:gdLst>
                <a:gd name="T0" fmla="*/ 130 w 130"/>
                <a:gd name="T1" fmla="*/ 0 h 297"/>
                <a:gd name="T2" fmla="*/ 102 w 130"/>
                <a:gd name="T3" fmla="*/ 74 h 297"/>
                <a:gd name="T4" fmla="*/ 46 w 130"/>
                <a:gd name="T5" fmla="*/ 111 h 297"/>
                <a:gd name="T6" fmla="*/ 0 w 130"/>
                <a:gd name="T7" fmla="*/ 195 h 297"/>
                <a:gd name="T8" fmla="*/ 37 w 130"/>
                <a:gd name="T9" fmla="*/ 297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297"/>
                <a:gd name="T17" fmla="*/ 130 w 13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297">
                  <a:moveTo>
                    <a:pt x="130" y="0"/>
                  </a:moveTo>
                  <a:cubicBezTo>
                    <a:pt x="124" y="25"/>
                    <a:pt x="124" y="55"/>
                    <a:pt x="102" y="74"/>
                  </a:cubicBezTo>
                  <a:cubicBezTo>
                    <a:pt x="85" y="89"/>
                    <a:pt x="46" y="111"/>
                    <a:pt x="46" y="111"/>
                  </a:cubicBezTo>
                  <a:cubicBezTo>
                    <a:pt x="4" y="175"/>
                    <a:pt x="16" y="146"/>
                    <a:pt x="0" y="195"/>
                  </a:cubicBezTo>
                  <a:cubicBezTo>
                    <a:pt x="10" y="227"/>
                    <a:pt x="12" y="272"/>
                    <a:pt x="37" y="297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66" name="Freeform 244"/>
            <p:cNvSpPr>
              <a:spLocks/>
            </p:cNvSpPr>
            <p:nvPr/>
          </p:nvSpPr>
          <p:spPr bwMode="auto">
            <a:xfrm>
              <a:off x="1150" y="2713"/>
              <a:ext cx="151" cy="269"/>
            </a:xfrm>
            <a:custGeom>
              <a:avLst/>
              <a:gdLst>
                <a:gd name="T0" fmla="*/ 104 w 151"/>
                <a:gd name="T1" fmla="*/ 0 h 269"/>
                <a:gd name="T2" fmla="*/ 151 w 151"/>
                <a:gd name="T3" fmla="*/ 83 h 269"/>
                <a:gd name="T4" fmla="*/ 95 w 151"/>
                <a:gd name="T5" fmla="*/ 186 h 269"/>
                <a:gd name="T6" fmla="*/ 48 w 151"/>
                <a:gd name="T7" fmla="*/ 251 h 269"/>
                <a:gd name="T8" fmla="*/ 21 w 151"/>
                <a:gd name="T9" fmla="*/ 130 h 269"/>
                <a:gd name="T10" fmla="*/ 48 w 151"/>
                <a:gd name="T11" fmla="*/ 102 h 269"/>
                <a:gd name="T12" fmla="*/ 11 w 151"/>
                <a:gd name="T13" fmla="*/ 13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269"/>
                <a:gd name="T23" fmla="*/ 151 w 151"/>
                <a:gd name="T24" fmla="*/ 269 h 2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269">
                  <a:moveTo>
                    <a:pt x="104" y="0"/>
                  </a:moveTo>
                  <a:cubicBezTo>
                    <a:pt x="133" y="29"/>
                    <a:pt x="137" y="46"/>
                    <a:pt x="151" y="83"/>
                  </a:cubicBezTo>
                  <a:cubicBezTo>
                    <a:pt x="140" y="134"/>
                    <a:pt x="131" y="150"/>
                    <a:pt x="95" y="186"/>
                  </a:cubicBezTo>
                  <a:cubicBezTo>
                    <a:pt x="74" y="269"/>
                    <a:pt x="100" y="268"/>
                    <a:pt x="48" y="251"/>
                  </a:cubicBezTo>
                  <a:cubicBezTo>
                    <a:pt x="3" y="220"/>
                    <a:pt x="0" y="189"/>
                    <a:pt x="21" y="130"/>
                  </a:cubicBezTo>
                  <a:cubicBezTo>
                    <a:pt x="25" y="118"/>
                    <a:pt x="48" y="115"/>
                    <a:pt x="48" y="102"/>
                  </a:cubicBezTo>
                  <a:cubicBezTo>
                    <a:pt x="48" y="96"/>
                    <a:pt x="17" y="125"/>
                    <a:pt x="11" y="130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67" name="Freeform 245"/>
            <p:cNvSpPr>
              <a:spLocks/>
            </p:cNvSpPr>
            <p:nvPr/>
          </p:nvSpPr>
          <p:spPr bwMode="auto">
            <a:xfrm>
              <a:off x="957" y="3010"/>
              <a:ext cx="111" cy="177"/>
            </a:xfrm>
            <a:custGeom>
              <a:avLst/>
              <a:gdLst>
                <a:gd name="T0" fmla="*/ 28 w 111"/>
                <a:gd name="T1" fmla="*/ 0 h 177"/>
                <a:gd name="T2" fmla="*/ 111 w 111"/>
                <a:gd name="T3" fmla="*/ 47 h 177"/>
                <a:gd name="T4" fmla="*/ 0 w 111"/>
                <a:gd name="T5" fmla="*/ 93 h 177"/>
                <a:gd name="T6" fmla="*/ 28 w 111"/>
                <a:gd name="T7" fmla="*/ 112 h 177"/>
                <a:gd name="T8" fmla="*/ 18 w 111"/>
                <a:gd name="T9" fmla="*/ 177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77"/>
                <a:gd name="T17" fmla="*/ 111 w 111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77">
                  <a:moveTo>
                    <a:pt x="28" y="0"/>
                  </a:moveTo>
                  <a:cubicBezTo>
                    <a:pt x="70" y="11"/>
                    <a:pt x="87" y="10"/>
                    <a:pt x="111" y="47"/>
                  </a:cubicBezTo>
                  <a:cubicBezTo>
                    <a:pt x="69" y="60"/>
                    <a:pt x="40" y="80"/>
                    <a:pt x="0" y="93"/>
                  </a:cubicBezTo>
                  <a:cubicBezTo>
                    <a:pt x="9" y="99"/>
                    <a:pt x="25" y="101"/>
                    <a:pt x="28" y="112"/>
                  </a:cubicBezTo>
                  <a:cubicBezTo>
                    <a:pt x="34" y="133"/>
                    <a:pt x="18" y="155"/>
                    <a:pt x="18" y="177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68" name="Freeform 246"/>
            <p:cNvSpPr>
              <a:spLocks/>
            </p:cNvSpPr>
            <p:nvPr/>
          </p:nvSpPr>
          <p:spPr bwMode="auto">
            <a:xfrm>
              <a:off x="604" y="2498"/>
              <a:ext cx="195" cy="150"/>
            </a:xfrm>
            <a:custGeom>
              <a:avLst/>
              <a:gdLst>
                <a:gd name="T0" fmla="*/ 0 w 195"/>
                <a:gd name="T1" fmla="*/ 149 h 150"/>
                <a:gd name="T2" fmla="*/ 93 w 195"/>
                <a:gd name="T3" fmla="*/ 140 h 150"/>
                <a:gd name="T4" fmla="*/ 139 w 195"/>
                <a:gd name="T5" fmla="*/ 0 h 150"/>
                <a:gd name="T6" fmla="*/ 195 w 195"/>
                <a:gd name="T7" fmla="*/ 65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150"/>
                <a:gd name="T14" fmla="*/ 195 w 195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150">
                  <a:moveTo>
                    <a:pt x="0" y="149"/>
                  </a:moveTo>
                  <a:cubicBezTo>
                    <a:pt x="31" y="146"/>
                    <a:pt x="63" y="150"/>
                    <a:pt x="93" y="140"/>
                  </a:cubicBezTo>
                  <a:cubicBezTo>
                    <a:pt x="120" y="131"/>
                    <a:pt x="135" y="27"/>
                    <a:pt x="139" y="0"/>
                  </a:cubicBezTo>
                  <a:cubicBezTo>
                    <a:pt x="156" y="25"/>
                    <a:pt x="174" y="44"/>
                    <a:pt x="195" y="65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69" name="Freeform 247"/>
            <p:cNvSpPr>
              <a:spLocks/>
            </p:cNvSpPr>
            <p:nvPr/>
          </p:nvSpPr>
          <p:spPr bwMode="auto">
            <a:xfrm>
              <a:off x="1096" y="2545"/>
              <a:ext cx="242" cy="167"/>
            </a:xfrm>
            <a:custGeom>
              <a:avLst/>
              <a:gdLst>
                <a:gd name="T0" fmla="*/ 0 w 242"/>
                <a:gd name="T1" fmla="*/ 0 h 167"/>
                <a:gd name="T2" fmla="*/ 84 w 242"/>
                <a:gd name="T3" fmla="*/ 28 h 167"/>
                <a:gd name="T4" fmla="*/ 112 w 242"/>
                <a:gd name="T5" fmla="*/ 19 h 167"/>
                <a:gd name="T6" fmla="*/ 177 w 242"/>
                <a:gd name="T7" fmla="*/ 112 h 167"/>
                <a:gd name="T8" fmla="*/ 195 w 242"/>
                <a:gd name="T9" fmla="*/ 140 h 167"/>
                <a:gd name="T10" fmla="*/ 223 w 242"/>
                <a:gd name="T11" fmla="*/ 149 h 167"/>
                <a:gd name="T12" fmla="*/ 242 w 242"/>
                <a:gd name="T13" fmla="*/ 16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7"/>
                <a:gd name="T23" fmla="*/ 242 w 242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67">
                  <a:moveTo>
                    <a:pt x="0" y="0"/>
                  </a:moveTo>
                  <a:cubicBezTo>
                    <a:pt x="84" y="84"/>
                    <a:pt x="28" y="65"/>
                    <a:pt x="84" y="28"/>
                  </a:cubicBezTo>
                  <a:cubicBezTo>
                    <a:pt x="92" y="23"/>
                    <a:pt x="103" y="22"/>
                    <a:pt x="112" y="19"/>
                  </a:cubicBezTo>
                  <a:cubicBezTo>
                    <a:pt x="131" y="59"/>
                    <a:pt x="150" y="79"/>
                    <a:pt x="177" y="112"/>
                  </a:cubicBezTo>
                  <a:cubicBezTo>
                    <a:pt x="184" y="121"/>
                    <a:pt x="186" y="133"/>
                    <a:pt x="195" y="140"/>
                  </a:cubicBezTo>
                  <a:cubicBezTo>
                    <a:pt x="203" y="146"/>
                    <a:pt x="214" y="144"/>
                    <a:pt x="223" y="149"/>
                  </a:cubicBezTo>
                  <a:cubicBezTo>
                    <a:pt x="231" y="153"/>
                    <a:pt x="236" y="161"/>
                    <a:pt x="242" y="167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70" name="Freeform 248"/>
            <p:cNvSpPr>
              <a:spLocks/>
            </p:cNvSpPr>
            <p:nvPr/>
          </p:nvSpPr>
          <p:spPr bwMode="auto">
            <a:xfrm>
              <a:off x="465" y="2769"/>
              <a:ext cx="297" cy="399"/>
            </a:xfrm>
            <a:custGeom>
              <a:avLst/>
              <a:gdLst>
                <a:gd name="T0" fmla="*/ 297 w 297"/>
                <a:gd name="T1" fmla="*/ 83 h 399"/>
                <a:gd name="T2" fmla="*/ 102 w 297"/>
                <a:gd name="T3" fmla="*/ 0 h 399"/>
                <a:gd name="T4" fmla="*/ 37 w 297"/>
                <a:gd name="T5" fmla="*/ 148 h 399"/>
                <a:gd name="T6" fmla="*/ 102 w 297"/>
                <a:gd name="T7" fmla="*/ 250 h 399"/>
                <a:gd name="T8" fmla="*/ 55 w 297"/>
                <a:gd name="T9" fmla="*/ 343 h 399"/>
                <a:gd name="T10" fmla="*/ 0 w 297"/>
                <a:gd name="T11" fmla="*/ 399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399"/>
                <a:gd name="T20" fmla="*/ 297 w 297"/>
                <a:gd name="T21" fmla="*/ 399 h 3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399">
                  <a:moveTo>
                    <a:pt x="297" y="83"/>
                  </a:moveTo>
                  <a:cubicBezTo>
                    <a:pt x="228" y="61"/>
                    <a:pt x="164" y="40"/>
                    <a:pt x="102" y="0"/>
                  </a:cubicBezTo>
                  <a:cubicBezTo>
                    <a:pt x="40" y="59"/>
                    <a:pt x="62" y="70"/>
                    <a:pt x="37" y="148"/>
                  </a:cubicBezTo>
                  <a:cubicBezTo>
                    <a:pt x="50" y="255"/>
                    <a:pt x="32" y="205"/>
                    <a:pt x="102" y="250"/>
                  </a:cubicBezTo>
                  <a:cubicBezTo>
                    <a:pt x="117" y="295"/>
                    <a:pt x="101" y="328"/>
                    <a:pt x="55" y="343"/>
                  </a:cubicBezTo>
                  <a:cubicBezTo>
                    <a:pt x="45" y="353"/>
                    <a:pt x="14" y="399"/>
                    <a:pt x="0" y="399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71" name="Freeform 249"/>
            <p:cNvSpPr>
              <a:spLocks/>
            </p:cNvSpPr>
            <p:nvPr/>
          </p:nvSpPr>
          <p:spPr bwMode="auto">
            <a:xfrm>
              <a:off x="587" y="3132"/>
              <a:ext cx="119" cy="167"/>
            </a:xfrm>
            <a:custGeom>
              <a:avLst/>
              <a:gdLst>
                <a:gd name="T0" fmla="*/ 119 w 119"/>
                <a:gd name="T1" fmla="*/ 0 h 167"/>
                <a:gd name="T2" fmla="*/ 36 w 119"/>
                <a:gd name="T3" fmla="*/ 55 h 167"/>
                <a:gd name="T4" fmla="*/ 8 w 119"/>
                <a:gd name="T5" fmla="*/ 65 h 167"/>
                <a:gd name="T6" fmla="*/ 8 w 119"/>
                <a:gd name="T7" fmla="*/ 167 h 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67"/>
                <a:gd name="T14" fmla="*/ 119 w 119"/>
                <a:gd name="T15" fmla="*/ 167 h 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67">
                  <a:moveTo>
                    <a:pt x="119" y="0"/>
                  </a:moveTo>
                  <a:cubicBezTo>
                    <a:pt x="91" y="18"/>
                    <a:pt x="67" y="44"/>
                    <a:pt x="36" y="55"/>
                  </a:cubicBezTo>
                  <a:cubicBezTo>
                    <a:pt x="27" y="58"/>
                    <a:pt x="10" y="55"/>
                    <a:pt x="8" y="65"/>
                  </a:cubicBezTo>
                  <a:cubicBezTo>
                    <a:pt x="0" y="98"/>
                    <a:pt x="8" y="133"/>
                    <a:pt x="8" y="167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27" name="Oval 36"/>
          <p:cNvSpPr>
            <a:spLocks noChangeArrowheads="1"/>
          </p:cNvSpPr>
          <p:nvPr/>
        </p:nvSpPr>
        <p:spPr bwMode="auto">
          <a:xfrm>
            <a:off x="6354763" y="1997075"/>
            <a:ext cx="1554162" cy="792163"/>
          </a:xfrm>
          <a:prstGeom prst="ellipse">
            <a:avLst/>
          </a:prstGeom>
          <a:gradFill rotWithShape="1">
            <a:gsLst>
              <a:gs pos="0">
                <a:srgbClr val="58A683"/>
              </a:gs>
              <a:gs pos="100000">
                <a:srgbClr val="437E6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Substrate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 – </a:t>
            </a:r>
            <a:r>
              <a:rPr lang="en-US" dirty="0" err="1" smtClean="0">
                <a:solidFill>
                  <a:srgbClr val="000000"/>
                </a:solidFill>
              </a:rPr>
              <a:t>Ubiquitin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Proteasome</a:t>
            </a:r>
            <a:r>
              <a:rPr lang="en-US" dirty="0" smtClean="0">
                <a:solidFill>
                  <a:srgbClr val="000000"/>
                </a:solidFill>
              </a:rPr>
              <a:t> System</a:t>
            </a:r>
          </a:p>
        </p:txBody>
      </p:sp>
      <p:sp>
        <p:nvSpPr>
          <p:cNvPr id="1028100" name="Oval 4"/>
          <p:cNvSpPr>
            <a:spLocks noChangeArrowheads="1"/>
          </p:cNvSpPr>
          <p:nvPr/>
        </p:nvSpPr>
        <p:spPr bwMode="auto">
          <a:xfrm>
            <a:off x="450850" y="1608138"/>
            <a:ext cx="560388" cy="8255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E1</a:t>
            </a:r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1320800" y="2374900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815975" y="2563813"/>
            <a:ext cx="12239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Ubiquitin + ATP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6025" y="1960563"/>
            <a:ext cx="976313" cy="292100"/>
            <a:chOff x="1356" y="1235"/>
            <a:chExt cx="615" cy="184"/>
          </a:xfrm>
        </p:grpSpPr>
        <p:sp>
          <p:nvSpPr>
            <p:cNvPr id="26762" name="AutoShape 7"/>
            <p:cNvSpPr>
              <a:spLocks noChangeArrowheads="1"/>
            </p:cNvSpPr>
            <p:nvPr/>
          </p:nvSpPr>
          <p:spPr bwMode="auto">
            <a:xfrm>
              <a:off x="1356" y="1235"/>
              <a:ext cx="615" cy="111"/>
            </a:xfrm>
            <a:prstGeom prst="rightArrow">
              <a:avLst>
                <a:gd name="adj1" fmla="val 50000"/>
                <a:gd name="adj2" fmla="val 138514"/>
              </a:avLst>
            </a:prstGeom>
            <a:solidFill>
              <a:srgbClr val="CCC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63" name="AutoShape 8"/>
            <p:cNvSpPr>
              <a:spLocks noChangeArrowheads="1"/>
            </p:cNvSpPr>
            <p:nvPr/>
          </p:nvSpPr>
          <p:spPr bwMode="auto">
            <a:xfrm>
              <a:off x="1449" y="1245"/>
              <a:ext cx="513" cy="1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1 w 21600"/>
                <a:gd name="T13" fmla="*/ 2855 h 21600"/>
                <a:gd name="T14" fmla="*/ 18232 w 21600"/>
                <a:gd name="T15" fmla="*/ 9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C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8106" name="Oval 10"/>
          <p:cNvSpPr>
            <a:spLocks noChangeArrowheads="1"/>
          </p:cNvSpPr>
          <p:nvPr/>
        </p:nvSpPr>
        <p:spPr bwMode="auto">
          <a:xfrm>
            <a:off x="2312988" y="1606550"/>
            <a:ext cx="560387" cy="8255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E1</a:t>
            </a:r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2889250" y="1438275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759075" y="1590675"/>
            <a:ext cx="209550" cy="133350"/>
            <a:chOff x="2328" y="1002"/>
            <a:chExt cx="132" cy="84"/>
          </a:xfrm>
        </p:grpSpPr>
        <p:sp>
          <p:nvSpPr>
            <p:cNvPr id="26760" name="Freeform 14"/>
            <p:cNvSpPr>
              <a:spLocks/>
            </p:cNvSpPr>
            <p:nvPr/>
          </p:nvSpPr>
          <p:spPr bwMode="auto">
            <a:xfrm>
              <a:off x="2328" y="1002"/>
              <a:ext cx="132" cy="84"/>
            </a:xfrm>
            <a:custGeom>
              <a:avLst/>
              <a:gdLst>
                <a:gd name="T0" fmla="*/ 0 w 132"/>
                <a:gd name="T1" fmla="*/ 84 h 84"/>
                <a:gd name="T2" fmla="*/ 24 w 132"/>
                <a:gd name="T3" fmla="*/ 51 h 84"/>
                <a:gd name="T4" fmla="*/ 57 w 132"/>
                <a:gd name="T5" fmla="*/ 63 h 84"/>
                <a:gd name="T6" fmla="*/ 75 w 132"/>
                <a:gd name="T7" fmla="*/ 60 h 84"/>
                <a:gd name="T8" fmla="*/ 90 w 132"/>
                <a:gd name="T9" fmla="*/ 21 h 84"/>
                <a:gd name="T10" fmla="*/ 111 w 132"/>
                <a:gd name="T11" fmla="*/ 18 h 84"/>
                <a:gd name="T12" fmla="*/ 132 w 132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84"/>
                <a:gd name="T23" fmla="*/ 132 w 132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84">
                  <a:moveTo>
                    <a:pt x="0" y="84"/>
                  </a:moveTo>
                  <a:cubicBezTo>
                    <a:pt x="5" y="69"/>
                    <a:pt x="12" y="59"/>
                    <a:pt x="24" y="51"/>
                  </a:cubicBezTo>
                  <a:cubicBezTo>
                    <a:pt x="37" y="54"/>
                    <a:pt x="45" y="59"/>
                    <a:pt x="57" y="63"/>
                  </a:cubicBezTo>
                  <a:cubicBezTo>
                    <a:pt x="63" y="62"/>
                    <a:pt x="70" y="63"/>
                    <a:pt x="75" y="60"/>
                  </a:cubicBezTo>
                  <a:cubicBezTo>
                    <a:pt x="85" y="54"/>
                    <a:pt x="77" y="27"/>
                    <a:pt x="90" y="21"/>
                  </a:cubicBezTo>
                  <a:cubicBezTo>
                    <a:pt x="96" y="18"/>
                    <a:pt x="104" y="19"/>
                    <a:pt x="111" y="18"/>
                  </a:cubicBezTo>
                  <a:cubicBezTo>
                    <a:pt x="122" y="14"/>
                    <a:pt x="127" y="10"/>
                    <a:pt x="132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61" name="Freeform 15"/>
            <p:cNvSpPr>
              <a:spLocks/>
            </p:cNvSpPr>
            <p:nvPr/>
          </p:nvSpPr>
          <p:spPr bwMode="auto">
            <a:xfrm>
              <a:off x="2328" y="1002"/>
              <a:ext cx="132" cy="84"/>
            </a:xfrm>
            <a:custGeom>
              <a:avLst/>
              <a:gdLst>
                <a:gd name="T0" fmla="*/ 0 w 132"/>
                <a:gd name="T1" fmla="*/ 84 h 84"/>
                <a:gd name="T2" fmla="*/ 24 w 132"/>
                <a:gd name="T3" fmla="*/ 51 h 84"/>
                <a:gd name="T4" fmla="*/ 57 w 132"/>
                <a:gd name="T5" fmla="*/ 63 h 84"/>
                <a:gd name="T6" fmla="*/ 75 w 132"/>
                <a:gd name="T7" fmla="*/ 60 h 84"/>
                <a:gd name="T8" fmla="*/ 90 w 132"/>
                <a:gd name="T9" fmla="*/ 21 h 84"/>
                <a:gd name="T10" fmla="*/ 111 w 132"/>
                <a:gd name="T11" fmla="*/ 18 h 84"/>
                <a:gd name="T12" fmla="*/ 132 w 132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84"/>
                <a:gd name="T23" fmla="*/ 132 w 132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84">
                  <a:moveTo>
                    <a:pt x="0" y="84"/>
                  </a:moveTo>
                  <a:cubicBezTo>
                    <a:pt x="5" y="69"/>
                    <a:pt x="12" y="59"/>
                    <a:pt x="24" y="51"/>
                  </a:cubicBezTo>
                  <a:cubicBezTo>
                    <a:pt x="37" y="54"/>
                    <a:pt x="45" y="59"/>
                    <a:pt x="57" y="63"/>
                  </a:cubicBezTo>
                  <a:cubicBezTo>
                    <a:pt x="63" y="62"/>
                    <a:pt x="70" y="63"/>
                    <a:pt x="75" y="60"/>
                  </a:cubicBezTo>
                  <a:cubicBezTo>
                    <a:pt x="85" y="54"/>
                    <a:pt x="77" y="27"/>
                    <a:pt x="90" y="21"/>
                  </a:cubicBezTo>
                  <a:cubicBezTo>
                    <a:pt x="96" y="18"/>
                    <a:pt x="104" y="19"/>
                    <a:pt x="111" y="18"/>
                  </a:cubicBezTo>
                  <a:cubicBezTo>
                    <a:pt x="122" y="14"/>
                    <a:pt x="127" y="10"/>
                    <a:pt x="1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6" name="Oval 17"/>
          <p:cNvSpPr>
            <a:spLocks noChangeArrowheads="1"/>
          </p:cNvSpPr>
          <p:nvPr/>
        </p:nvSpPr>
        <p:spPr bwMode="auto">
          <a:xfrm>
            <a:off x="4105275" y="1620838"/>
            <a:ext cx="560388" cy="825500"/>
          </a:xfrm>
          <a:prstGeom prst="ellipse">
            <a:avLst/>
          </a:prstGeom>
          <a:gradFill rotWithShape="1">
            <a:gsLst>
              <a:gs pos="0">
                <a:srgbClr val="BFDF1F"/>
              </a:gs>
              <a:gs pos="100000">
                <a:srgbClr val="91AA1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E2</a:t>
            </a:r>
          </a:p>
        </p:txBody>
      </p:sp>
      <p:sp>
        <p:nvSpPr>
          <p:cNvPr id="26637" name="Oval 18"/>
          <p:cNvSpPr>
            <a:spLocks noChangeArrowheads="1"/>
          </p:cNvSpPr>
          <p:nvPr/>
        </p:nvSpPr>
        <p:spPr bwMode="auto">
          <a:xfrm>
            <a:off x="4681538" y="1452563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51363" y="1624013"/>
            <a:ext cx="209550" cy="133350"/>
            <a:chOff x="2328" y="1002"/>
            <a:chExt cx="132" cy="84"/>
          </a:xfrm>
        </p:grpSpPr>
        <p:sp>
          <p:nvSpPr>
            <p:cNvPr id="26758" name="Freeform 20"/>
            <p:cNvSpPr>
              <a:spLocks/>
            </p:cNvSpPr>
            <p:nvPr/>
          </p:nvSpPr>
          <p:spPr bwMode="auto">
            <a:xfrm>
              <a:off x="2328" y="1002"/>
              <a:ext cx="132" cy="84"/>
            </a:xfrm>
            <a:custGeom>
              <a:avLst/>
              <a:gdLst>
                <a:gd name="T0" fmla="*/ 0 w 132"/>
                <a:gd name="T1" fmla="*/ 84 h 84"/>
                <a:gd name="T2" fmla="*/ 24 w 132"/>
                <a:gd name="T3" fmla="*/ 51 h 84"/>
                <a:gd name="T4" fmla="*/ 57 w 132"/>
                <a:gd name="T5" fmla="*/ 63 h 84"/>
                <a:gd name="T6" fmla="*/ 75 w 132"/>
                <a:gd name="T7" fmla="*/ 60 h 84"/>
                <a:gd name="T8" fmla="*/ 90 w 132"/>
                <a:gd name="T9" fmla="*/ 21 h 84"/>
                <a:gd name="T10" fmla="*/ 111 w 132"/>
                <a:gd name="T11" fmla="*/ 18 h 84"/>
                <a:gd name="T12" fmla="*/ 132 w 132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84"/>
                <a:gd name="T23" fmla="*/ 132 w 132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84">
                  <a:moveTo>
                    <a:pt x="0" y="84"/>
                  </a:moveTo>
                  <a:cubicBezTo>
                    <a:pt x="5" y="69"/>
                    <a:pt x="12" y="59"/>
                    <a:pt x="24" y="51"/>
                  </a:cubicBezTo>
                  <a:cubicBezTo>
                    <a:pt x="37" y="54"/>
                    <a:pt x="45" y="59"/>
                    <a:pt x="57" y="63"/>
                  </a:cubicBezTo>
                  <a:cubicBezTo>
                    <a:pt x="63" y="62"/>
                    <a:pt x="70" y="63"/>
                    <a:pt x="75" y="60"/>
                  </a:cubicBezTo>
                  <a:cubicBezTo>
                    <a:pt x="85" y="54"/>
                    <a:pt x="77" y="27"/>
                    <a:pt x="90" y="21"/>
                  </a:cubicBezTo>
                  <a:cubicBezTo>
                    <a:pt x="96" y="18"/>
                    <a:pt x="104" y="19"/>
                    <a:pt x="111" y="18"/>
                  </a:cubicBezTo>
                  <a:cubicBezTo>
                    <a:pt x="122" y="14"/>
                    <a:pt x="127" y="10"/>
                    <a:pt x="132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59" name="Freeform 21"/>
            <p:cNvSpPr>
              <a:spLocks/>
            </p:cNvSpPr>
            <p:nvPr/>
          </p:nvSpPr>
          <p:spPr bwMode="auto">
            <a:xfrm>
              <a:off x="2328" y="1002"/>
              <a:ext cx="132" cy="84"/>
            </a:xfrm>
            <a:custGeom>
              <a:avLst/>
              <a:gdLst>
                <a:gd name="T0" fmla="*/ 0 w 132"/>
                <a:gd name="T1" fmla="*/ 84 h 84"/>
                <a:gd name="T2" fmla="*/ 24 w 132"/>
                <a:gd name="T3" fmla="*/ 51 h 84"/>
                <a:gd name="T4" fmla="*/ 57 w 132"/>
                <a:gd name="T5" fmla="*/ 63 h 84"/>
                <a:gd name="T6" fmla="*/ 75 w 132"/>
                <a:gd name="T7" fmla="*/ 60 h 84"/>
                <a:gd name="T8" fmla="*/ 90 w 132"/>
                <a:gd name="T9" fmla="*/ 21 h 84"/>
                <a:gd name="T10" fmla="*/ 111 w 132"/>
                <a:gd name="T11" fmla="*/ 18 h 84"/>
                <a:gd name="T12" fmla="*/ 132 w 132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84"/>
                <a:gd name="T23" fmla="*/ 132 w 132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84">
                  <a:moveTo>
                    <a:pt x="0" y="84"/>
                  </a:moveTo>
                  <a:cubicBezTo>
                    <a:pt x="5" y="69"/>
                    <a:pt x="12" y="59"/>
                    <a:pt x="24" y="51"/>
                  </a:cubicBezTo>
                  <a:cubicBezTo>
                    <a:pt x="37" y="54"/>
                    <a:pt x="45" y="59"/>
                    <a:pt x="57" y="63"/>
                  </a:cubicBezTo>
                  <a:cubicBezTo>
                    <a:pt x="63" y="62"/>
                    <a:pt x="70" y="63"/>
                    <a:pt x="75" y="60"/>
                  </a:cubicBezTo>
                  <a:cubicBezTo>
                    <a:pt x="85" y="54"/>
                    <a:pt x="77" y="27"/>
                    <a:pt x="90" y="21"/>
                  </a:cubicBezTo>
                  <a:cubicBezTo>
                    <a:pt x="96" y="18"/>
                    <a:pt x="104" y="19"/>
                    <a:pt x="111" y="18"/>
                  </a:cubicBezTo>
                  <a:cubicBezTo>
                    <a:pt x="122" y="14"/>
                    <a:pt x="127" y="10"/>
                    <a:pt x="1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035300" y="1954213"/>
            <a:ext cx="976313" cy="304800"/>
            <a:chOff x="1912" y="1231"/>
            <a:chExt cx="615" cy="192"/>
          </a:xfrm>
        </p:grpSpPr>
        <p:sp>
          <p:nvSpPr>
            <p:cNvPr id="26756" name="AutoShape 23"/>
            <p:cNvSpPr>
              <a:spLocks noChangeArrowheads="1"/>
            </p:cNvSpPr>
            <p:nvPr/>
          </p:nvSpPr>
          <p:spPr bwMode="auto">
            <a:xfrm>
              <a:off x="1912" y="1231"/>
              <a:ext cx="615" cy="111"/>
            </a:xfrm>
            <a:prstGeom prst="rightArrow">
              <a:avLst>
                <a:gd name="adj1" fmla="val 50000"/>
                <a:gd name="adj2" fmla="val 138514"/>
              </a:avLst>
            </a:prstGeom>
            <a:solidFill>
              <a:srgbClr val="CCC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57" name="AutoShape 24"/>
            <p:cNvSpPr>
              <a:spLocks noChangeArrowheads="1"/>
            </p:cNvSpPr>
            <p:nvPr/>
          </p:nvSpPr>
          <p:spPr bwMode="auto">
            <a:xfrm rot="5400000">
              <a:off x="2163" y="1256"/>
              <a:ext cx="159" cy="1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62 w 21600"/>
                <a:gd name="T13" fmla="*/ 2962 h 21600"/>
                <a:gd name="T14" fmla="*/ 18204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C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40" name="Text Box 26"/>
          <p:cNvSpPr txBox="1">
            <a:spLocks noChangeArrowheads="1"/>
          </p:cNvSpPr>
          <p:nvPr/>
        </p:nvSpPr>
        <p:spPr bwMode="auto">
          <a:xfrm>
            <a:off x="2938463" y="2260600"/>
            <a:ext cx="12239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AMP +PP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821238" y="1939925"/>
            <a:ext cx="976312" cy="304800"/>
            <a:chOff x="1912" y="1231"/>
            <a:chExt cx="615" cy="192"/>
          </a:xfrm>
        </p:grpSpPr>
        <p:sp>
          <p:nvSpPr>
            <p:cNvPr id="26754" name="AutoShape 28"/>
            <p:cNvSpPr>
              <a:spLocks noChangeArrowheads="1"/>
            </p:cNvSpPr>
            <p:nvPr/>
          </p:nvSpPr>
          <p:spPr bwMode="auto">
            <a:xfrm>
              <a:off x="1912" y="1231"/>
              <a:ext cx="615" cy="111"/>
            </a:xfrm>
            <a:prstGeom prst="rightArrow">
              <a:avLst>
                <a:gd name="adj1" fmla="val 50000"/>
                <a:gd name="adj2" fmla="val 138514"/>
              </a:avLst>
            </a:prstGeom>
            <a:solidFill>
              <a:srgbClr val="CCC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55" name="AutoShape 29"/>
            <p:cNvSpPr>
              <a:spLocks noChangeArrowheads="1"/>
            </p:cNvSpPr>
            <p:nvPr/>
          </p:nvSpPr>
          <p:spPr bwMode="auto">
            <a:xfrm rot="5400000">
              <a:off x="2163" y="1256"/>
              <a:ext cx="159" cy="1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62 w 21600"/>
                <a:gd name="T13" fmla="*/ 2962 h 21600"/>
                <a:gd name="T14" fmla="*/ 18204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C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42" name="Oval 31"/>
          <p:cNvSpPr>
            <a:spLocks noChangeArrowheads="1"/>
          </p:cNvSpPr>
          <p:nvPr/>
        </p:nvSpPr>
        <p:spPr bwMode="auto">
          <a:xfrm>
            <a:off x="5934075" y="1758950"/>
            <a:ext cx="560388" cy="825500"/>
          </a:xfrm>
          <a:prstGeom prst="ellipse">
            <a:avLst/>
          </a:prstGeom>
          <a:gradFill rotWithShape="1">
            <a:gsLst>
              <a:gs pos="0">
                <a:srgbClr val="BFDF1F"/>
              </a:gs>
              <a:gs pos="100000">
                <a:srgbClr val="91AA1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E2</a:t>
            </a:r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6510338" y="1590675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380163" y="1743075"/>
            <a:ext cx="209550" cy="133350"/>
            <a:chOff x="2328" y="1002"/>
            <a:chExt cx="132" cy="84"/>
          </a:xfrm>
        </p:grpSpPr>
        <p:sp>
          <p:nvSpPr>
            <p:cNvPr id="26752" name="Freeform 34"/>
            <p:cNvSpPr>
              <a:spLocks/>
            </p:cNvSpPr>
            <p:nvPr/>
          </p:nvSpPr>
          <p:spPr bwMode="auto">
            <a:xfrm>
              <a:off x="2328" y="1002"/>
              <a:ext cx="132" cy="84"/>
            </a:xfrm>
            <a:custGeom>
              <a:avLst/>
              <a:gdLst>
                <a:gd name="T0" fmla="*/ 0 w 132"/>
                <a:gd name="T1" fmla="*/ 84 h 84"/>
                <a:gd name="T2" fmla="*/ 24 w 132"/>
                <a:gd name="T3" fmla="*/ 51 h 84"/>
                <a:gd name="T4" fmla="*/ 57 w 132"/>
                <a:gd name="T5" fmla="*/ 63 h 84"/>
                <a:gd name="T6" fmla="*/ 75 w 132"/>
                <a:gd name="T7" fmla="*/ 60 h 84"/>
                <a:gd name="T8" fmla="*/ 90 w 132"/>
                <a:gd name="T9" fmla="*/ 21 h 84"/>
                <a:gd name="T10" fmla="*/ 111 w 132"/>
                <a:gd name="T11" fmla="*/ 18 h 84"/>
                <a:gd name="T12" fmla="*/ 132 w 132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84"/>
                <a:gd name="T23" fmla="*/ 132 w 132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84">
                  <a:moveTo>
                    <a:pt x="0" y="84"/>
                  </a:moveTo>
                  <a:cubicBezTo>
                    <a:pt x="5" y="69"/>
                    <a:pt x="12" y="59"/>
                    <a:pt x="24" y="51"/>
                  </a:cubicBezTo>
                  <a:cubicBezTo>
                    <a:pt x="37" y="54"/>
                    <a:pt x="45" y="59"/>
                    <a:pt x="57" y="63"/>
                  </a:cubicBezTo>
                  <a:cubicBezTo>
                    <a:pt x="63" y="62"/>
                    <a:pt x="70" y="63"/>
                    <a:pt x="75" y="60"/>
                  </a:cubicBezTo>
                  <a:cubicBezTo>
                    <a:pt x="85" y="54"/>
                    <a:pt x="77" y="27"/>
                    <a:pt x="90" y="21"/>
                  </a:cubicBezTo>
                  <a:cubicBezTo>
                    <a:pt x="96" y="18"/>
                    <a:pt x="104" y="19"/>
                    <a:pt x="111" y="18"/>
                  </a:cubicBezTo>
                  <a:cubicBezTo>
                    <a:pt x="122" y="14"/>
                    <a:pt x="127" y="10"/>
                    <a:pt x="132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53" name="Freeform 35"/>
            <p:cNvSpPr>
              <a:spLocks/>
            </p:cNvSpPr>
            <p:nvPr/>
          </p:nvSpPr>
          <p:spPr bwMode="auto">
            <a:xfrm>
              <a:off x="2328" y="1002"/>
              <a:ext cx="132" cy="84"/>
            </a:xfrm>
            <a:custGeom>
              <a:avLst/>
              <a:gdLst>
                <a:gd name="T0" fmla="*/ 0 w 132"/>
                <a:gd name="T1" fmla="*/ 84 h 84"/>
                <a:gd name="T2" fmla="*/ 24 w 132"/>
                <a:gd name="T3" fmla="*/ 51 h 84"/>
                <a:gd name="T4" fmla="*/ 57 w 132"/>
                <a:gd name="T5" fmla="*/ 63 h 84"/>
                <a:gd name="T6" fmla="*/ 75 w 132"/>
                <a:gd name="T7" fmla="*/ 60 h 84"/>
                <a:gd name="T8" fmla="*/ 90 w 132"/>
                <a:gd name="T9" fmla="*/ 21 h 84"/>
                <a:gd name="T10" fmla="*/ 111 w 132"/>
                <a:gd name="T11" fmla="*/ 18 h 84"/>
                <a:gd name="T12" fmla="*/ 132 w 132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84"/>
                <a:gd name="T23" fmla="*/ 132 w 132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84">
                  <a:moveTo>
                    <a:pt x="0" y="84"/>
                  </a:moveTo>
                  <a:cubicBezTo>
                    <a:pt x="5" y="69"/>
                    <a:pt x="12" y="59"/>
                    <a:pt x="24" y="51"/>
                  </a:cubicBezTo>
                  <a:cubicBezTo>
                    <a:pt x="37" y="54"/>
                    <a:pt x="45" y="59"/>
                    <a:pt x="57" y="63"/>
                  </a:cubicBezTo>
                  <a:cubicBezTo>
                    <a:pt x="63" y="62"/>
                    <a:pt x="70" y="63"/>
                    <a:pt x="75" y="60"/>
                  </a:cubicBezTo>
                  <a:cubicBezTo>
                    <a:pt x="85" y="54"/>
                    <a:pt x="77" y="27"/>
                    <a:pt x="90" y="21"/>
                  </a:cubicBezTo>
                  <a:cubicBezTo>
                    <a:pt x="96" y="18"/>
                    <a:pt x="104" y="19"/>
                    <a:pt x="111" y="18"/>
                  </a:cubicBezTo>
                  <a:cubicBezTo>
                    <a:pt x="122" y="14"/>
                    <a:pt x="127" y="10"/>
                    <a:pt x="1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45" name="Oval 30"/>
          <p:cNvSpPr>
            <a:spLocks noChangeArrowheads="1"/>
          </p:cNvSpPr>
          <p:nvPr/>
        </p:nvSpPr>
        <p:spPr bwMode="auto">
          <a:xfrm>
            <a:off x="6116638" y="2413000"/>
            <a:ext cx="560387" cy="825500"/>
          </a:xfrm>
          <a:prstGeom prst="ellipse">
            <a:avLst/>
          </a:prstGeom>
          <a:gradFill rotWithShape="1">
            <a:gsLst>
              <a:gs pos="0">
                <a:srgbClr val="1EE043"/>
              </a:gs>
              <a:gs pos="100000">
                <a:srgbClr val="1AC13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E3</a:t>
            </a:r>
          </a:p>
        </p:txBody>
      </p:sp>
      <p:sp>
        <p:nvSpPr>
          <p:cNvPr id="26646" name="AutoShape 38"/>
          <p:cNvSpPr>
            <a:spLocks noChangeArrowheads="1"/>
          </p:cNvSpPr>
          <p:nvPr/>
        </p:nvSpPr>
        <p:spPr bwMode="auto">
          <a:xfrm rot="5400000">
            <a:off x="6846888" y="3236913"/>
            <a:ext cx="534987" cy="160337"/>
          </a:xfrm>
          <a:prstGeom prst="rightArrow">
            <a:avLst>
              <a:gd name="adj1" fmla="val 50000"/>
              <a:gd name="adj2" fmla="val 83416"/>
            </a:avLst>
          </a:prstGeom>
          <a:solidFill>
            <a:srgbClr val="CC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7" name="Oval 40"/>
          <p:cNvSpPr>
            <a:spLocks noChangeArrowheads="1"/>
          </p:cNvSpPr>
          <p:nvPr/>
        </p:nvSpPr>
        <p:spPr bwMode="auto">
          <a:xfrm>
            <a:off x="6319838" y="3825875"/>
            <a:ext cx="1554162" cy="792163"/>
          </a:xfrm>
          <a:prstGeom prst="ellipse">
            <a:avLst/>
          </a:prstGeom>
          <a:gradFill rotWithShape="1">
            <a:gsLst>
              <a:gs pos="0">
                <a:srgbClr val="58A683"/>
              </a:gs>
              <a:gs pos="100000">
                <a:srgbClr val="437E6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Substrate</a:t>
            </a:r>
          </a:p>
        </p:txBody>
      </p:sp>
      <p:sp>
        <p:nvSpPr>
          <p:cNvPr id="26648" name="Oval 41"/>
          <p:cNvSpPr>
            <a:spLocks noChangeArrowheads="1"/>
          </p:cNvSpPr>
          <p:nvPr/>
        </p:nvSpPr>
        <p:spPr bwMode="auto">
          <a:xfrm>
            <a:off x="5389563" y="3382963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9" name="Oval 42"/>
          <p:cNvSpPr>
            <a:spLocks noChangeArrowheads="1"/>
          </p:cNvSpPr>
          <p:nvPr/>
        </p:nvSpPr>
        <p:spPr bwMode="auto">
          <a:xfrm>
            <a:off x="4984750" y="3219450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0" name="Oval 43"/>
          <p:cNvSpPr>
            <a:spLocks noChangeArrowheads="1"/>
          </p:cNvSpPr>
          <p:nvPr/>
        </p:nvSpPr>
        <p:spPr bwMode="auto">
          <a:xfrm>
            <a:off x="5791200" y="3530600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1" name="Oval 44"/>
          <p:cNvSpPr>
            <a:spLocks noChangeArrowheads="1"/>
          </p:cNvSpPr>
          <p:nvPr/>
        </p:nvSpPr>
        <p:spPr bwMode="auto">
          <a:xfrm>
            <a:off x="6191250" y="3678238"/>
            <a:ext cx="339725" cy="250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DCDC8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2" name="Freeform 45"/>
          <p:cNvSpPr>
            <a:spLocks/>
          </p:cNvSpPr>
          <p:nvPr/>
        </p:nvSpPr>
        <p:spPr bwMode="auto">
          <a:xfrm>
            <a:off x="6467475" y="3843338"/>
            <a:ext cx="166688" cy="114300"/>
          </a:xfrm>
          <a:custGeom>
            <a:avLst/>
            <a:gdLst>
              <a:gd name="T0" fmla="*/ 0 w 105"/>
              <a:gd name="T1" fmla="*/ 2147483647 h 72"/>
              <a:gd name="T2" fmla="*/ 2147483647 w 105"/>
              <a:gd name="T3" fmla="*/ 2147483647 h 72"/>
              <a:gd name="T4" fmla="*/ 2147483647 w 105"/>
              <a:gd name="T5" fmla="*/ 2147483647 h 72"/>
              <a:gd name="T6" fmla="*/ 2147483647 w 105"/>
              <a:gd name="T7" fmla="*/ 2147483647 h 72"/>
              <a:gd name="T8" fmla="*/ 2147483647 w 105"/>
              <a:gd name="T9" fmla="*/ 0 h 72"/>
              <a:gd name="T10" fmla="*/ 2147483647 w 105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72"/>
              <a:gd name="T20" fmla="*/ 105 w 105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72">
                <a:moveTo>
                  <a:pt x="0" y="3"/>
                </a:moveTo>
                <a:cubicBezTo>
                  <a:pt x="8" y="8"/>
                  <a:pt x="27" y="15"/>
                  <a:pt x="27" y="15"/>
                </a:cubicBezTo>
                <a:cubicBezTo>
                  <a:pt x="37" y="14"/>
                  <a:pt x="47" y="14"/>
                  <a:pt x="57" y="12"/>
                </a:cubicBezTo>
                <a:cubicBezTo>
                  <a:pt x="61" y="11"/>
                  <a:pt x="63" y="7"/>
                  <a:pt x="66" y="6"/>
                </a:cubicBezTo>
                <a:cubicBezTo>
                  <a:pt x="72" y="3"/>
                  <a:pt x="84" y="0"/>
                  <a:pt x="84" y="0"/>
                </a:cubicBezTo>
                <a:cubicBezTo>
                  <a:pt x="99" y="23"/>
                  <a:pt x="85" y="52"/>
                  <a:pt x="105" y="7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3" name="Freeform 46"/>
          <p:cNvSpPr>
            <a:spLocks/>
          </p:cNvSpPr>
          <p:nvPr/>
        </p:nvSpPr>
        <p:spPr bwMode="auto">
          <a:xfrm>
            <a:off x="6062663" y="3695700"/>
            <a:ext cx="166687" cy="114300"/>
          </a:xfrm>
          <a:custGeom>
            <a:avLst/>
            <a:gdLst>
              <a:gd name="T0" fmla="*/ 0 w 105"/>
              <a:gd name="T1" fmla="*/ 2147483647 h 72"/>
              <a:gd name="T2" fmla="*/ 2147483647 w 105"/>
              <a:gd name="T3" fmla="*/ 2147483647 h 72"/>
              <a:gd name="T4" fmla="*/ 2147483647 w 105"/>
              <a:gd name="T5" fmla="*/ 2147483647 h 72"/>
              <a:gd name="T6" fmla="*/ 2147483647 w 105"/>
              <a:gd name="T7" fmla="*/ 2147483647 h 72"/>
              <a:gd name="T8" fmla="*/ 2147483647 w 105"/>
              <a:gd name="T9" fmla="*/ 0 h 72"/>
              <a:gd name="T10" fmla="*/ 2147483647 w 105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72"/>
              <a:gd name="T20" fmla="*/ 105 w 105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72">
                <a:moveTo>
                  <a:pt x="0" y="3"/>
                </a:moveTo>
                <a:cubicBezTo>
                  <a:pt x="8" y="8"/>
                  <a:pt x="27" y="15"/>
                  <a:pt x="27" y="15"/>
                </a:cubicBezTo>
                <a:cubicBezTo>
                  <a:pt x="37" y="14"/>
                  <a:pt x="47" y="14"/>
                  <a:pt x="57" y="12"/>
                </a:cubicBezTo>
                <a:cubicBezTo>
                  <a:pt x="61" y="11"/>
                  <a:pt x="63" y="7"/>
                  <a:pt x="66" y="6"/>
                </a:cubicBezTo>
                <a:cubicBezTo>
                  <a:pt x="72" y="3"/>
                  <a:pt x="84" y="0"/>
                  <a:pt x="84" y="0"/>
                </a:cubicBezTo>
                <a:cubicBezTo>
                  <a:pt x="99" y="23"/>
                  <a:pt x="85" y="52"/>
                  <a:pt x="105" y="7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4" name="Freeform 47"/>
          <p:cNvSpPr>
            <a:spLocks/>
          </p:cNvSpPr>
          <p:nvPr/>
        </p:nvSpPr>
        <p:spPr bwMode="auto">
          <a:xfrm>
            <a:off x="5662613" y="3543300"/>
            <a:ext cx="166687" cy="114300"/>
          </a:xfrm>
          <a:custGeom>
            <a:avLst/>
            <a:gdLst>
              <a:gd name="T0" fmla="*/ 0 w 105"/>
              <a:gd name="T1" fmla="*/ 2147483647 h 72"/>
              <a:gd name="T2" fmla="*/ 2147483647 w 105"/>
              <a:gd name="T3" fmla="*/ 2147483647 h 72"/>
              <a:gd name="T4" fmla="*/ 2147483647 w 105"/>
              <a:gd name="T5" fmla="*/ 2147483647 h 72"/>
              <a:gd name="T6" fmla="*/ 2147483647 w 105"/>
              <a:gd name="T7" fmla="*/ 2147483647 h 72"/>
              <a:gd name="T8" fmla="*/ 2147483647 w 105"/>
              <a:gd name="T9" fmla="*/ 0 h 72"/>
              <a:gd name="T10" fmla="*/ 2147483647 w 105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72"/>
              <a:gd name="T20" fmla="*/ 105 w 105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72">
                <a:moveTo>
                  <a:pt x="0" y="3"/>
                </a:moveTo>
                <a:cubicBezTo>
                  <a:pt x="8" y="8"/>
                  <a:pt x="27" y="15"/>
                  <a:pt x="27" y="15"/>
                </a:cubicBezTo>
                <a:cubicBezTo>
                  <a:pt x="37" y="14"/>
                  <a:pt x="47" y="14"/>
                  <a:pt x="57" y="12"/>
                </a:cubicBezTo>
                <a:cubicBezTo>
                  <a:pt x="61" y="11"/>
                  <a:pt x="63" y="7"/>
                  <a:pt x="66" y="6"/>
                </a:cubicBezTo>
                <a:cubicBezTo>
                  <a:pt x="72" y="3"/>
                  <a:pt x="84" y="0"/>
                  <a:pt x="84" y="0"/>
                </a:cubicBezTo>
                <a:cubicBezTo>
                  <a:pt x="99" y="23"/>
                  <a:pt x="85" y="52"/>
                  <a:pt x="105" y="7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5" name="Freeform 48"/>
          <p:cNvSpPr>
            <a:spLocks/>
          </p:cNvSpPr>
          <p:nvPr/>
        </p:nvSpPr>
        <p:spPr bwMode="auto">
          <a:xfrm>
            <a:off x="5262563" y="3386138"/>
            <a:ext cx="166687" cy="114300"/>
          </a:xfrm>
          <a:custGeom>
            <a:avLst/>
            <a:gdLst>
              <a:gd name="T0" fmla="*/ 0 w 105"/>
              <a:gd name="T1" fmla="*/ 2147483647 h 72"/>
              <a:gd name="T2" fmla="*/ 2147483647 w 105"/>
              <a:gd name="T3" fmla="*/ 2147483647 h 72"/>
              <a:gd name="T4" fmla="*/ 2147483647 w 105"/>
              <a:gd name="T5" fmla="*/ 2147483647 h 72"/>
              <a:gd name="T6" fmla="*/ 2147483647 w 105"/>
              <a:gd name="T7" fmla="*/ 2147483647 h 72"/>
              <a:gd name="T8" fmla="*/ 2147483647 w 105"/>
              <a:gd name="T9" fmla="*/ 0 h 72"/>
              <a:gd name="T10" fmla="*/ 2147483647 w 105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72"/>
              <a:gd name="T20" fmla="*/ 105 w 105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72">
                <a:moveTo>
                  <a:pt x="0" y="3"/>
                </a:moveTo>
                <a:cubicBezTo>
                  <a:pt x="8" y="8"/>
                  <a:pt x="27" y="15"/>
                  <a:pt x="27" y="15"/>
                </a:cubicBezTo>
                <a:cubicBezTo>
                  <a:pt x="37" y="14"/>
                  <a:pt x="47" y="14"/>
                  <a:pt x="57" y="12"/>
                </a:cubicBezTo>
                <a:cubicBezTo>
                  <a:pt x="61" y="11"/>
                  <a:pt x="63" y="7"/>
                  <a:pt x="66" y="6"/>
                </a:cubicBezTo>
                <a:cubicBezTo>
                  <a:pt x="72" y="3"/>
                  <a:pt x="84" y="0"/>
                  <a:pt x="84" y="0"/>
                </a:cubicBezTo>
                <a:cubicBezTo>
                  <a:pt x="99" y="23"/>
                  <a:pt x="85" y="52"/>
                  <a:pt x="105" y="7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6" name="AutoShape 49"/>
          <p:cNvSpPr>
            <a:spLocks noChangeArrowheads="1"/>
          </p:cNvSpPr>
          <p:nvPr/>
        </p:nvSpPr>
        <p:spPr bwMode="auto">
          <a:xfrm rot="9631688">
            <a:off x="5492750" y="4471988"/>
            <a:ext cx="742950" cy="196850"/>
          </a:xfrm>
          <a:prstGeom prst="rightArrow">
            <a:avLst>
              <a:gd name="adj1" fmla="val 50000"/>
              <a:gd name="adj2" fmla="val 94355"/>
            </a:avLst>
          </a:prstGeom>
          <a:solidFill>
            <a:srgbClr val="CC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226"/>
          <p:cNvGrpSpPr>
            <a:grpSpLocks/>
          </p:cNvGrpSpPr>
          <p:nvPr/>
        </p:nvGrpSpPr>
        <p:grpSpPr bwMode="auto">
          <a:xfrm>
            <a:off x="3800475" y="3355975"/>
            <a:ext cx="1203325" cy="2559050"/>
            <a:chOff x="1395" y="2043"/>
            <a:chExt cx="758" cy="1612"/>
          </a:xfrm>
        </p:grpSpPr>
        <p:sp>
          <p:nvSpPr>
            <p:cNvPr id="26669" name="Oval 225"/>
            <p:cNvSpPr>
              <a:spLocks noChangeArrowheads="1"/>
            </p:cNvSpPr>
            <p:nvPr/>
          </p:nvSpPr>
          <p:spPr bwMode="auto">
            <a:xfrm rot="1190071">
              <a:off x="1395" y="3454"/>
              <a:ext cx="671" cy="201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5E5E76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" name="Group 224"/>
            <p:cNvGrpSpPr>
              <a:grpSpLocks/>
            </p:cNvGrpSpPr>
            <p:nvPr/>
          </p:nvGrpSpPr>
          <p:grpSpPr bwMode="auto">
            <a:xfrm>
              <a:off x="1408" y="2167"/>
              <a:ext cx="729" cy="1391"/>
              <a:chOff x="1408" y="2167"/>
              <a:chExt cx="729" cy="1391"/>
            </a:xfrm>
          </p:grpSpPr>
          <p:grpSp>
            <p:nvGrpSpPr>
              <p:cNvPr id="11" name="Group 216"/>
              <p:cNvGrpSpPr>
                <a:grpSpLocks/>
              </p:cNvGrpSpPr>
              <p:nvPr/>
            </p:nvGrpSpPr>
            <p:grpSpPr bwMode="auto">
              <a:xfrm>
                <a:off x="1657" y="2167"/>
                <a:ext cx="249" cy="1235"/>
                <a:chOff x="1639" y="2323"/>
                <a:chExt cx="249" cy="1235"/>
              </a:xfrm>
            </p:grpSpPr>
            <p:sp>
              <p:nvSpPr>
                <p:cNvPr id="1028313" name="Oval 217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4" name="Oval 218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5" name="Oval 219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6" name="Oval 220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7" name="Oval 221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8" name="Oval 222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9" name="Oval 223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2" name="Group 208"/>
              <p:cNvGrpSpPr>
                <a:grpSpLocks/>
              </p:cNvGrpSpPr>
              <p:nvPr/>
            </p:nvGrpSpPr>
            <p:grpSpPr bwMode="auto">
              <a:xfrm>
                <a:off x="1834" y="2185"/>
                <a:ext cx="249" cy="1235"/>
                <a:chOff x="1639" y="2323"/>
                <a:chExt cx="249" cy="1235"/>
              </a:xfrm>
            </p:grpSpPr>
            <p:sp>
              <p:nvSpPr>
                <p:cNvPr id="1028305" name="Oval 209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6" name="Oval 210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7" name="Oval 211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8" name="Oval 212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9" name="Oval 213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0" name="Oval 214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11" name="Oval 215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3" name="Group 200"/>
              <p:cNvGrpSpPr>
                <a:grpSpLocks/>
              </p:cNvGrpSpPr>
              <p:nvPr/>
            </p:nvGrpSpPr>
            <p:grpSpPr bwMode="auto">
              <a:xfrm>
                <a:off x="1498" y="2191"/>
                <a:ext cx="249" cy="1235"/>
                <a:chOff x="1639" y="2323"/>
                <a:chExt cx="249" cy="1235"/>
              </a:xfrm>
            </p:grpSpPr>
            <p:sp>
              <p:nvSpPr>
                <p:cNvPr id="1028297" name="Oval 201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8" name="Oval 202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9" name="Oval 203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0" name="Oval 204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1" name="Oval 205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2" name="Oval 206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303" name="Oval 207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4" name="Group 192"/>
              <p:cNvGrpSpPr>
                <a:grpSpLocks/>
              </p:cNvGrpSpPr>
              <p:nvPr/>
            </p:nvGrpSpPr>
            <p:grpSpPr bwMode="auto">
              <a:xfrm>
                <a:off x="1408" y="2224"/>
                <a:ext cx="249" cy="1235"/>
                <a:chOff x="1639" y="2323"/>
                <a:chExt cx="249" cy="1235"/>
              </a:xfrm>
            </p:grpSpPr>
            <p:sp>
              <p:nvSpPr>
                <p:cNvPr id="1028289" name="Oval 193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0" name="Oval 194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1" name="Oval 195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2" name="Oval 196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3" name="Oval 197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4" name="Oval 198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95" name="Oval 199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5" name="Group 184"/>
              <p:cNvGrpSpPr>
                <a:grpSpLocks/>
              </p:cNvGrpSpPr>
              <p:nvPr/>
            </p:nvGrpSpPr>
            <p:grpSpPr bwMode="auto">
              <a:xfrm>
                <a:off x="1888" y="2212"/>
                <a:ext cx="249" cy="1235"/>
                <a:chOff x="1639" y="2323"/>
                <a:chExt cx="249" cy="1235"/>
              </a:xfrm>
            </p:grpSpPr>
            <p:sp>
              <p:nvSpPr>
                <p:cNvPr id="1028281" name="Oval 185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82" name="Oval 186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83" name="Oval 187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84" name="Oval 188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85" name="Oval 189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86" name="Oval 190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87" name="Oval 191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6" name="Group 176"/>
              <p:cNvGrpSpPr>
                <a:grpSpLocks/>
              </p:cNvGrpSpPr>
              <p:nvPr/>
            </p:nvGrpSpPr>
            <p:grpSpPr bwMode="auto">
              <a:xfrm>
                <a:off x="1879" y="2260"/>
                <a:ext cx="249" cy="1235"/>
                <a:chOff x="1639" y="2323"/>
                <a:chExt cx="249" cy="1235"/>
              </a:xfrm>
            </p:grpSpPr>
            <p:sp>
              <p:nvSpPr>
                <p:cNvPr id="1028273" name="Oval 177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4" name="Oval 178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5" name="Oval 179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6" name="Oval 180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7" name="Oval 181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8" name="Oval 182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9" name="Oval 183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7" name="Group 168"/>
              <p:cNvGrpSpPr>
                <a:grpSpLocks/>
              </p:cNvGrpSpPr>
              <p:nvPr/>
            </p:nvGrpSpPr>
            <p:grpSpPr bwMode="auto">
              <a:xfrm>
                <a:off x="1417" y="2263"/>
                <a:ext cx="249" cy="1235"/>
                <a:chOff x="1639" y="2323"/>
                <a:chExt cx="249" cy="1235"/>
              </a:xfrm>
            </p:grpSpPr>
            <p:sp>
              <p:nvSpPr>
                <p:cNvPr id="1028265" name="Oval 169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6" name="Oval 170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7" name="Oval 171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8" name="Oval 172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9" name="Oval 173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0" name="Oval 174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71" name="Oval 175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8" name="Group 160"/>
              <p:cNvGrpSpPr>
                <a:grpSpLocks/>
              </p:cNvGrpSpPr>
              <p:nvPr/>
            </p:nvGrpSpPr>
            <p:grpSpPr bwMode="auto">
              <a:xfrm>
                <a:off x="1756" y="2311"/>
                <a:ext cx="249" cy="1235"/>
                <a:chOff x="1639" y="2323"/>
                <a:chExt cx="249" cy="1235"/>
              </a:xfrm>
            </p:grpSpPr>
            <p:sp>
              <p:nvSpPr>
                <p:cNvPr id="1028257" name="Oval 161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8" name="Oval 162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9" name="Oval 163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0" name="Oval 164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1" name="Oval 165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2" name="Oval 166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63" name="Oval 167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19" name="Group 152"/>
              <p:cNvGrpSpPr>
                <a:grpSpLocks/>
              </p:cNvGrpSpPr>
              <p:nvPr/>
            </p:nvGrpSpPr>
            <p:grpSpPr bwMode="auto">
              <a:xfrm>
                <a:off x="1528" y="2305"/>
                <a:ext cx="249" cy="1235"/>
                <a:chOff x="1639" y="2323"/>
                <a:chExt cx="249" cy="1235"/>
              </a:xfrm>
            </p:grpSpPr>
            <p:sp>
              <p:nvSpPr>
                <p:cNvPr id="1028249" name="Oval 153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0" name="Oval 154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1" name="Oval 155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2" name="Oval 156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3" name="Oval 157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4" name="Oval 158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55" name="Oval 159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  <p:grpSp>
            <p:nvGrpSpPr>
              <p:cNvPr id="20" name="Group 151"/>
              <p:cNvGrpSpPr>
                <a:grpSpLocks/>
              </p:cNvGrpSpPr>
              <p:nvPr/>
            </p:nvGrpSpPr>
            <p:grpSpPr bwMode="auto">
              <a:xfrm>
                <a:off x="1639" y="2323"/>
                <a:ext cx="249" cy="1235"/>
                <a:chOff x="1639" y="2323"/>
                <a:chExt cx="249" cy="1235"/>
              </a:xfrm>
            </p:grpSpPr>
            <p:sp>
              <p:nvSpPr>
                <p:cNvPr id="1028239" name="Oval 143"/>
                <p:cNvSpPr>
                  <a:spLocks noChangeArrowheads="1"/>
                </p:cNvSpPr>
                <p:nvPr/>
              </p:nvSpPr>
              <p:spPr bwMode="auto">
                <a:xfrm>
                  <a:off x="1639" y="2323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40" name="Oval 144"/>
                <p:cNvSpPr>
                  <a:spLocks noChangeArrowheads="1"/>
                </p:cNvSpPr>
                <p:nvPr/>
              </p:nvSpPr>
              <p:spPr bwMode="auto">
                <a:xfrm>
                  <a:off x="1639" y="2500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41" name="Oval 145"/>
                <p:cNvSpPr>
                  <a:spLocks noChangeArrowheads="1"/>
                </p:cNvSpPr>
                <p:nvPr/>
              </p:nvSpPr>
              <p:spPr bwMode="auto">
                <a:xfrm>
                  <a:off x="1639" y="2677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42" name="Oval 146"/>
                <p:cNvSpPr>
                  <a:spLocks noChangeArrowheads="1"/>
                </p:cNvSpPr>
                <p:nvPr/>
              </p:nvSpPr>
              <p:spPr bwMode="auto">
                <a:xfrm>
                  <a:off x="1639" y="2854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43" name="Oval 147"/>
                <p:cNvSpPr>
                  <a:spLocks noChangeArrowheads="1"/>
                </p:cNvSpPr>
                <p:nvPr/>
              </p:nvSpPr>
              <p:spPr bwMode="auto">
                <a:xfrm>
                  <a:off x="1639" y="3031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44" name="Oval 148"/>
                <p:cNvSpPr>
                  <a:spLocks noChangeArrowheads="1"/>
                </p:cNvSpPr>
                <p:nvPr/>
              </p:nvSpPr>
              <p:spPr bwMode="auto">
                <a:xfrm>
                  <a:off x="1639" y="3208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  <p:sp>
              <p:nvSpPr>
                <p:cNvPr id="1028245" name="Oval 149"/>
                <p:cNvSpPr>
                  <a:spLocks noChangeArrowheads="1"/>
                </p:cNvSpPr>
                <p:nvPr/>
              </p:nvSpPr>
              <p:spPr bwMode="auto">
                <a:xfrm>
                  <a:off x="1639" y="3385"/>
                  <a:ext cx="249" cy="1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endParaRPr>
                </a:p>
              </p:txBody>
            </p:sp>
          </p:grpSp>
        </p:grpSp>
        <p:sp>
          <p:nvSpPr>
            <p:cNvPr id="26671" name="Oval 106"/>
            <p:cNvSpPr>
              <a:spLocks noChangeArrowheads="1"/>
            </p:cNvSpPr>
            <p:nvPr/>
          </p:nvSpPr>
          <p:spPr bwMode="auto">
            <a:xfrm rot="1190071">
              <a:off x="1482" y="2043"/>
              <a:ext cx="671" cy="201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5E5E76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58" name="Text Box 227"/>
          <p:cNvSpPr txBox="1">
            <a:spLocks noChangeArrowheads="1"/>
          </p:cNvSpPr>
          <p:nvPr/>
        </p:nvSpPr>
        <p:spPr bwMode="auto">
          <a:xfrm>
            <a:off x="3697288" y="5948363"/>
            <a:ext cx="15906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00"/>
                </a:solidFill>
              </a:rPr>
              <a:t>Proteosome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659" name="AutoShape 229"/>
          <p:cNvSpPr>
            <a:spLocks noChangeArrowheads="1"/>
          </p:cNvSpPr>
          <p:nvPr/>
        </p:nvSpPr>
        <p:spPr bwMode="auto">
          <a:xfrm flipH="1">
            <a:off x="2546350" y="4713288"/>
            <a:ext cx="976313" cy="176212"/>
          </a:xfrm>
          <a:prstGeom prst="rightArrow">
            <a:avLst>
              <a:gd name="adj1" fmla="val 50000"/>
              <a:gd name="adj2" fmla="val 138514"/>
            </a:avLst>
          </a:prstGeom>
          <a:solidFill>
            <a:srgbClr val="CC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40"/>
          <p:cNvGrpSpPr>
            <a:grpSpLocks/>
          </p:cNvGrpSpPr>
          <p:nvPr/>
        </p:nvGrpSpPr>
        <p:grpSpPr bwMode="auto">
          <a:xfrm>
            <a:off x="738188" y="3894138"/>
            <a:ext cx="1385887" cy="1343025"/>
            <a:chOff x="465" y="2453"/>
            <a:chExt cx="873" cy="846"/>
          </a:xfrm>
        </p:grpSpPr>
        <p:sp>
          <p:nvSpPr>
            <p:cNvPr id="26661" name="Freeform 232"/>
            <p:cNvSpPr>
              <a:spLocks/>
            </p:cNvSpPr>
            <p:nvPr/>
          </p:nvSpPr>
          <p:spPr bwMode="auto">
            <a:xfrm>
              <a:off x="910" y="2453"/>
              <a:ext cx="121" cy="213"/>
            </a:xfrm>
            <a:custGeom>
              <a:avLst/>
              <a:gdLst>
                <a:gd name="T0" fmla="*/ 0 w 121"/>
                <a:gd name="T1" fmla="*/ 0 h 213"/>
                <a:gd name="T2" fmla="*/ 112 w 121"/>
                <a:gd name="T3" fmla="*/ 28 h 213"/>
                <a:gd name="T4" fmla="*/ 93 w 121"/>
                <a:gd name="T5" fmla="*/ 120 h 213"/>
                <a:gd name="T6" fmla="*/ 75 w 121"/>
                <a:gd name="T7" fmla="*/ 176 h 213"/>
                <a:gd name="T8" fmla="*/ 121 w 121"/>
                <a:gd name="T9" fmla="*/ 213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213"/>
                <a:gd name="T17" fmla="*/ 121 w 121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213">
                  <a:moveTo>
                    <a:pt x="0" y="0"/>
                  </a:moveTo>
                  <a:cubicBezTo>
                    <a:pt x="39" y="7"/>
                    <a:pt x="74" y="18"/>
                    <a:pt x="112" y="28"/>
                  </a:cubicBezTo>
                  <a:cubicBezTo>
                    <a:pt x="99" y="120"/>
                    <a:pt x="112" y="65"/>
                    <a:pt x="93" y="120"/>
                  </a:cubicBezTo>
                  <a:cubicBezTo>
                    <a:pt x="87" y="139"/>
                    <a:pt x="75" y="176"/>
                    <a:pt x="75" y="176"/>
                  </a:cubicBezTo>
                  <a:cubicBezTo>
                    <a:pt x="108" y="209"/>
                    <a:pt x="91" y="198"/>
                    <a:pt x="121" y="21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Freeform 233"/>
            <p:cNvSpPr>
              <a:spLocks/>
            </p:cNvSpPr>
            <p:nvPr/>
          </p:nvSpPr>
          <p:spPr bwMode="auto">
            <a:xfrm>
              <a:off x="790" y="2843"/>
              <a:ext cx="130" cy="297"/>
            </a:xfrm>
            <a:custGeom>
              <a:avLst/>
              <a:gdLst>
                <a:gd name="T0" fmla="*/ 130 w 130"/>
                <a:gd name="T1" fmla="*/ 0 h 297"/>
                <a:gd name="T2" fmla="*/ 102 w 130"/>
                <a:gd name="T3" fmla="*/ 74 h 297"/>
                <a:gd name="T4" fmla="*/ 46 w 130"/>
                <a:gd name="T5" fmla="*/ 111 h 297"/>
                <a:gd name="T6" fmla="*/ 0 w 130"/>
                <a:gd name="T7" fmla="*/ 195 h 297"/>
                <a:gd name="T8" fmla="*/ 37 w 130"/>
                <a:gd name="T9" fmla="*/ 297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297"/>
                <a:gd name="T17" fmla="*/ 130 w 13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297">
                  <a:moveTo>
                    <a:pt x="130" y="0"/>
                  </a:moveTo>
                  <a:cubicBezTo>
                    <a:pt x="124" y="25"/>
                    <a:pt x="124" y="55"/>
                    <a:pt x="102" y="74"/>
                  </a:cubicBezTo>
                  <a:cubicBezTo>
                    <a:pt x="85" y="89"/>
                    <a:pt x="46" y="111"/>
                    <a:pt x="46" y="111"/>
                  </a:cubicBezTo>
                  <a:cubicBezTo>
                    <a:pt x="4" y="175"/>
                    <a:pt x="16" y="146"/>
                    <a:pt x="0" y="195"/>
                  </a:cubicBezTo>
                  <a:cubicBezTo>
                    <a:pt x="10" y="227"/>
                    <a:pt x="12" y="272"/>
                    <a:pt x="37" y="29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Freeform 234"/>
            <p:cNvSpPr>
              <a:spLocks/>
            </p:cNvSpPr>
            <p:nvPr/>
          </p:nvSpPr>
          <p:spPr bwMode="auto">
            <a:xfrm>
              <a:off x="1150" y="2713"/>
              <a:ext cx="151" cy="269"/>
            </a:xfrm>
            <a:custGeom>
              <a:avLst/>
              <a:gdLst>
                <a:gd name="T0" fmla="*/ 104 w 151"/>
                <a:gd name="T1" fmla="*/ 0 h 269"/>
                <a:gd name="T2" fmla="*/ 151 w 151"/>
                <a:gd name="T3" fmla="*/ 83 h 269"/>
                <a:gd name="T4" fmla="*/ 95 w 151"/>
                <a:gd name="T5" fmla="*/ 186 h 269"/>
                <a:gd name="T6" fmla="*/ 48 w 151"/>
                <a:gd name="T7" fmla="*/ 251 h 269"/>
                <a:gd name="T8" fmla="*/ 21 w 151"/>
                <a:gd name="T9" fmla="*/ 130 h 269"/>
                <a:gd name="T10" fmla="*/ 48 w 151"/>
                <a:gd name="T11" fmla="*/ 102 h 269"/>
                <a:gd name="T12" fmla="*/ 11 w 151"/>
                <a:gd name="T13" fmla="*/ 13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269"/>
                <a:gd name="T23" fmla="*/ 151 w 151"/>
                <a:gd name="T24" fmla="*/ 269 h 2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269">
                  <a:moveTo>
                    <a:pt x="104" y="0"/>
                  </a:moveTo>
                  <a:cubicBezTo>
                    <a:pt x="133" y="29"/>
                    <a:pt x="137" y="46"/>
                    <a:pt x="151" y="83"/>
                  </a:cubicBezTo>
                  <a:cubicBezTo>
                    <a:pt x="140" y="134"/>
                    <a:pt x="131" y="150"/>
                    <a:pt x="95" y="186"/>
                  </a:cubicBezTo>
                  <a:cubicBezTo>
                    <a:pt x="74" y="269"/>
                    <a:pt x="100" y="268"/>
                    <a:pt x="48" y="251"/>
                  </a:cubicBezTo>
                  <a:cubicBezTo>
                    <a:pt x="3" y="220"/>
                    <a:pt x="0" y="189"/>
                    <a:pt x="21" y="130"/>
                  </a:cubicBezTo>
                  <a:cubicBezTo>
                    <a:pt x="25" y="118"/>
                    <a:pt x="48" y="115"/>
                    <a:pt x="48" y="102"/>
                  </a:cubicBezTo>
                  <a:cubicBezTo>
                    <a:pt x="48" y="96"/>
                    <a:pt x="17" y="125"/>
                    <a:pt x="11" y="1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Freeform 235"/>
            <p:cNvSpPr>
              <a:spLocks/>
            </p:cNvSpPr>
            <p:nvPr/>
          </p:nvSpPr>
          <p:spPr bwMode="auto">
            <a:xfrm>
              <a:off x="957" y="3010"/>
              <a:ext cx="111" cy="177"/>
            </a:xfrm>
            <a:custGeom>
              <a:avLst/>
              <a:gdLst>
                <a:gd name="T0" fmla="*/ 28 w 111"/>
                <a:gd name="T1" fmla="*/ 0 h 177"/>
                <a:gd name="T2" fmla="*/ 111 w 111"/>
                <a:gd name="T3" fmla="*/ 47 h 177"/>
                <a:gd name="T4" fmla="*/ 0 w 111"/>
                <a:gd name="T5" fmla="*/ 93 h 177"/>
                <a:gd name="T6" fmla="*/ 28 w 111"/>
                <a:gd name="T7" fmla="*/ 112 h 177"/>
                <a:gd name="T8" fmla="*/ 18 w 111"/>
                <a:gd name="T9" fmla="*/ 177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77"/>
                <a:gd name="T17" fmla="*/ 111 w 111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77">
                  <a:moveTo>
                    <a:pt x="28" y="0"/>
                  </a:moveTo>
                  <a:cubicBezTo>
                    <a:pt x="70" y="11"/>
                    <a:pt x="87" y="10"/>
                    <a:pt x="111" y="47"/>
                  </a:cubicBezTo>
                  <a:cubicBezTo>
                    <a:pt x="69" y="60"/>
                    <a:pt x="40" y="80"/>
                    <a:pt x="0" y="93"/>
                  </a:cubicBezTo>
                  <a:cubicBezTo>
                    <a:pt x="9" y="99"/>
                    <a:pt x="25" y="101"/>
                    <a:pt x="28" y="112"/>
                  </a:cubicBezTo>
                  <a:cubicBezTo>
                    <a:pt x="34" y="133"/>
                    <a:pt x="18" y="155"/>
                    <a:pt x="18" y="17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5" name="Freeform 236"/>
            <p:cNvSpPr>
              <a:spLocks/>
            </p:cNvSpPr>
            <p:nvPr/>
          </p:nvSpPr>
          <p:spPr bwMode="auto">
            <a:xfrm>
              <a:off x="604" y="2498"/>
              <a:ext cx="195" cy="150"/>
            </a:xfrm>
            <a:custGeom>
              <a:avLst/>
              <a:gdLst>
                <a:gd name="T0" fmla="*/ 0 w 195"/>
                <a:gd name="T1" fmla="*/ 149 h 150"/>
                <a:gd name="T2" fmla="*/ 93 w 195"/>
                <a:gd name="T3" fmla="*/ 140 h 150"/>
                <a:gd name="T4" fmla="*/ 139 w 195"/>
                <a:gd name="T5" fmla="*/ 0 h 150"/>
                <a:gd name="T6" fmla="*/ 195 w 195"/>
                <a:gd name="T7" fmla="*/ 65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150"/>
                <a:gd name="T14" fmla="*/ 195 w 195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150">
                  <a:moveTo>
                    <a:pt x="0" y="149"/>
                  </a:moveTo>
                  <a:cubicBezTo>
                    <a:pt x="31" y="146"/>
                    <a:pt x="63" y="150"/>
                    <a:pt x="93" y="140"/>
                  </a:cubicBezTo>
                  <a:cubicBezTo>
                    <a:pt x="120" y="131"/>
                    <a:pt x="135" y="27"/>
                    <a:pt x="139" y="0"/>
                  </a:cubicBezTo>
                  <a:cubicBezTo>
                    <a:pt x="156" y="25"/>
                    <a:pt x="174" y="44"/>
                    <a:pt x="195" y="6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6" name="Freeform 237"/>
            <p:cNvSpPr>
              <a:spLocks/>
            </p:cNvSpPr>
            <p:nvPr/>
          </p:nvSpPr>
          <p:spPr bwMode="auto">
            <a:xfrm>
              <a:off x="1096" y="2545"/>
              <a:ext cx="242" cy="167"/>
            </a:xfrm>
            <a:custGeom>
              <a:avLst/>
              <a:gdLst>
                <a:gd name="T0" fmla="*/ 0 w 242"/>
                <a:gd name="T1" fmla="*/ 0 h 167"/>
                <a:gd name="T2" fmla="*/ 84 w 242"/>
                <a:gd name="T3" fmla="*/ 28 h 167"/>
                <a:gd name="T4" fmla="*/ 112 w 242"/>
                <a:gd name="T5" fmla="*/ 19 h 167"/>
                <a:gd name="T6" fmla="*/ 177 w 242"/>
                <a:gd name="T7" fmla="*/ 112 h 167"/>
                <a:gd name="T8" fmla="*/ 195 w 242"/>
                <a:gd name="T9" fmla="*/ 140 h 167"/>
                <a:gd name="T10" fmla="*/ 223 w 242"/>
                <a:gd name="T11" fmla="*/ 149 h 167"/>
                <a:gd name="T12" fmla="*/ 242 w 242"/>
                <a:gd name="T13" fmla="*/ 16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7"/>
                <a:gd name="T23" fmla="*/ 242 w 242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67">
                  <a:moveTo>
                    <a:pt x="0" y="0"/>
                  </a:moveTo>
                  <a:cubicBezTo>
                    <a:pt x="84" y="84"/>
                    <a:pt x="28" y="65"/>
                    <a:pt x="84" y="28"/>
                  </a:cubicBezTo>
                  <a:cubicBezTo>
                    <a:pt x="92" y="23"/>
                    <a:pt x="103" y="22"/>
                    <a:pt x="112" y="19"/>
                  </a:cubicBezTo>
                  <a:cubicBezTo>
                    <a:pt x="131" y="59"/>
                    <a:pt x="150" y="79"/>
                    <a:pt x="177" y="112"/>
                  </a:cubicBezTo>
                  <a:cubicBezTo>
                    <a:pt x="184" y="121"/>
                    <a:pt x="186" y="133"/>
                    <a:pt x="195" y="140"/>
                  </a:cubicBezTo>
                  <a:cubicBezTo>
                    <a:pt x="203" y="146"/>
                    <a:pt x="214" y="144"/>
                    <a:pt x="223" y="149"/>
                  </a:cubicBezTo>
                  <a:cubicBezTo>
                    <a:pt x="231" y="153"/>
                    <a:pt x="236" y="161"/>
                    <a:pt x="242" y="16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7" name="Freeform 238"/>
            <p:cNvSpPr>
              <a:spLocks/>
            </p:cNvSpPr>
            <p:nvPr/>
          </p:nvSpPr>
          <p:spPr bwMode="auto">
            <a:xfrm>
              <a:off x="465" y="2769"/>
              <a:ext cx="297" cy="399"/>
            </a:xfrm>
            <a:custGeom>
              <a:avLst/>
              <a:gdLst>
                <a:gd name="T0" fmla="*/ 297 w 297"/>
                <a:gd name="T1" fmla="*/ 83 h 399"/>
                <a:gd name="T2" fmla="*/ 102 w 297"/>
                <a:gd name="T3" fmla="*/ 0 h 399"/>
                <a:gd name="T4" fmla="*/ 37 w 297"/>
                <a:gd name="T5" fmla="*/ 148 h 399"/>
                <a:gd name="T6" fmla="*/ 102 w 297"/>
                <a:gd name="T7" fmla="*/ 250 h 399"/>
                <a:gd name="T8" fmla="*/ 55 w 297"/>
                <a:gd name="T9" fmla="*/ 343 h 399"/>
                <a:gd name="T10" fmla="*/ 0 w 297"/>
                <a:gd name="T11" fmla="*/ 399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399"/>
                <a:gd name="T20" fmla="*/ 297 w 297"/>
                <a:gd name="T21" fmla="*/ 399 h 3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399">
                  <a:moveTo>
                    <a:pt x="297" y="83"/>
                  </a:moveTo>
                  <a:cubicBezTo>
                    <a:pt x="228" y="61"/>
                    <a:pt x="164" y="40"/>
                    <a:pt x="102" y="0"/>
                  </a:cubicBezTo>
                  <a:cubicBezTo>
                    <a:pt x="40" y="59"/>
                    <a:pt x="62" y="70"/>
                    <a:pt x="37" y="148"/>
                  </a:cubicBezTo>
                  <a:cubicBezTo>
                    <a:pt x="50" y="255"/>
                    <a:pt x="32" y="205"/>
                    <a:pt x="102" y="250"/>
                  </a:cubicBezTo>
                  <a:cubicBezTo>
                    <a:pt x="117" y="295"/>
                    <a:pt x="101" y="328"/>
                    <a:pt x="55" y="343"/>
                  </a:cubicBezTo>
                  <a:cubicBezTo>
                    <a:pt x="45" y="353"/>
                    <a:pt x="14" y="399"/>
                    <a:pt x="0" y="39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8" name="Freeform 239"/>
            <p:cNvSpPr>
              <a:spLocks/>
            </p:cNvSpPr>
            <p:nvPr/>
          </p:nvSpPr>
          <p:spPr bwMode="auto">
            <a:xfrm>
              <a:off x="587" y="3132"/>
              <a:ext cx="119" cy="167"/>
            </a:xfrm>
            <a:custGeom>
              <a:avLst/>
              <a:gdLst>
                <a:gd name="T0" fmla="*/ 119 w 119"/>
                <a:gd name="T1" fmla="*/ 0 h 167"/>
                <a:gd name="T2" fmla="*/ 36 w 119"/>
                <a:gd name="T3" fmla="*/ 55 h 167"/>
                <a:gd name="T4" fmla="*/ 8 w 119"/>
                <a:gd name="T5" fmla="*/ 65 h 167"/>
                <a:gd name="T6" fmla="*/ 8 w 119"/>
                <a:gd name="T7" fmla="*/ 167 h 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67"/>
                <a:gd name="T14" fmla="*/ 119 w 119"/>
                <a:gd name="T15" fmla="*/ 167 h 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67">
                  <a:moveTo>
                    <a:pt x="119" y="0"/>
                  </a:moveTo>
                  <a:cubicBezTo>
                    <a:pt x="91" y="18"/>
                    <a:pt x="67" y="44"/>
                    <a:pt x="36" y="55"/>
                  </a:cubicBezTo>
                  <a:cubicBezTo>
                    <a:pt x="27" y="58"/>
                    <a:pt x="10" y="55"/>
                    <a:pt x="8" y="65"/>
                  </a:cubicBezTo>
                  <a:cubicBezTo>
                    <a:pt x="0" y="98"/>
                    <a:pt x="8" y="133"/>
                    <a:pt x="8" y="16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5774266" y="5105400"/>
            <a:ext cx="314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&gt;1,300 UPS Genes in Arabidopsis and rice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Protein Metabolism Different in Inbreds versus Hybrids?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093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7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information:</a:t>
            </a:r>
          </a:p>
          <a:p>
            <a:pPr lvl="1"/>
            <a:r>
              <a:rPr lang="en-US" dirty="0" smtClean="0"/>
              <a:t>iPlant</a:t>
            </a:r>
          </a:p>
          <a:p>
            <a:pPr lvl="1"/>
            <a:r>
              <a:rPr lang="en-US" dirty="0" smtClean="0"/>
              <a:t>Heterosis and inbreeding</a:t>
            </a:r>
          </a:p>
          <a:p>
            <a:pPr lvl="1"/>
            <a:r>
              <a:rPr lang="en-US" dirty="0" smtClean="0"/>
              <a:t>Gene expression studies to understand heterosis</a:t>
            </a:r>
          </a:p>
          <a:p>
            <a:pPr lvl="1"/>
            <a:r>
              <a:rPr lang="en-US" dirty="0" smtClean="0"/>
              <a:t>Protein metabolism</a:t>
            </a:r>
          </a:p>
          <a:p>
            <a:pPr lvl="1"/>
            <a:r>
              <a:rPr lang="en-US" dirty="0" smtClean="0"/>
              <a:t>Aging</a:t>
            </a:r>
          </a:p>
          <a:p>
            <a:r>
              <a:rPr lang="en-US" dirty="0" smtClean="0"/>
              <a:t>Creation of a hypothesis</a:t>
            </a:r>
          </a:p>
          <a:p>
            <a:r>
              <a:rPr lang="en-US" dirty="0" smtClean="0"/>
              <a:t>Testing the hypothesis</a:t>
            </a:r>
          </a:p>
          <a:p>
            <a:r>
              <a:rPr lang="en-US" dirty="0" smtClean="0"/>
              <a:t>Future experimental approaches</a:t>
            </a:r>
          </a:p>
          <a:p>
            <a:r>
              <a:rPr lang="en-US" dirty="0" smtClean="0"/>
              <a:t>Implications for healthy aging &amp; food production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6x7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2325688" y="2887983"/>
            <a:ext cx="3984625" cy="2667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0638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Heterosis in Pacific Oysters</a:t>
            </a:r>
            <a:endParaRPr lang="en-US" i="1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4175" y="721785"/>
            <a:ext cx="8272463" cy="5630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 Genes expressed in inbred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hybrid oysters</a:t>
            </a:r>
          </a:p>
          <a:p>
            <a:r>
              <a:rPr lang="en-US" sz="2400" b="1" dirty="0" smtClean="0"/>
              <a:t> Protein degradation </a:t>
            </a:r>
            <a:r>
              <a:rPr lang="en-US" sz="2400" b="1" u="sng" dirty="0" smtClean="0"/>
              <a:t>higher in </a:t>
            </a:r>
            <a:r>
              <a:rPr lang="en-US" sz="2400" b="1" u="sng" dirty="0" err="1" smtClean="0"/>
              <a:t>Inbreds</a:t>
            </a:r>
            <a:endParaRPr lang="en-US" sz="2400" b="1" u="sng" dirty="0" smtClean="0"/>
          </a:p>
          <a:p>
            <a:pPr lvl="2"/>
            <a:r>
              <a:rPr lang="en-US" sz="1800" b="1" dirty="0" smtClean="0"/>
              <a:t>Proteins from </a:t>
            </a:r>
            <a:r>
              <a:rPr lang="en-US" sz="1800" b="1" dirty="0" err="1" smtClean="0"/>
              <a:t>Ubiquitin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proteasome</a:t>
            </a:r>
            <a:r>
              <a:rPr lang="en-US" sz="1800" b="1" dirty="0" smtClean="0"/>
              <a:t> System</a:t>
            </a:r>
          </a:p>
          <a:p>
            <a:r>
              <a:rPr lang="en-US" sz="2400" b="1" dirty="0" smtClean="0"/>
              <a:t> Growth rate </a:t>
            </a:r>
            <a:r>
              <a:rPr lang="en-US" sz="2400" b="1" u="sng" dirty="0" smtClean="0"/>
              <a:t>Inversely</a:t>
            </a:r>
            <a:r>
              <a:rPr lang="en-US" sz="2400" b="1" dirty="0" smtClean="0"/>
              <a:t> correlated with inbreeding</a:t>
            </a:r>
          </a:p>
          <a:p>
            <a:r>
              <a:rPr lang="en-US" sz="2400" b="1" dirty="0" smtClean="0"/>
              <a:t> Less protein metabolism - faster growth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1600" b="1" dirty="0" smtClean="0"/>
          </a:p>
          <a:p>
            <a:pPr>
              <a:buFont typeface="Wingdings" pitchFamily="-111" charset="2"/>
              <a:buNone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>
              <a:buFont typeface="Wingdings" pitchFamily="-111" charset="2"/>
              <a:buNone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>
              <a:buFont typeface="Wingdings" pitchFamily="-111" charset="2"/>
              <a:buNone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>
              <a:buFont typeface="Wingdings" pitchFamily="-111" charset="2"/>
              <a:buNone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>
              <a:buFont typeface="Wingdings" pitchFamily="-111" charset="2"/>
              <a:buNone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>
              <a:buFont typeface="Wingdings" pitchFamily="-111" charset="2"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D. </a:t>
            </a:r>
            <a:r>
              <a:rPr lang="en-US" sz="1600" b="1" dirty="0" err="1" smtClean="0">
                <a:solidFill>
                  <a:srgbClr val="0000FF"/>
                </a:solidFill>
              </a:rPr>
              <a:t>Hedgecock</a:t>
            </a:r>
            <a:r>
              <a:rPr lang="en-US" sz="1600" b="1" dirty="0" smtClean="0">
                <a:solidFill>
                  <a:srgbClr val="0000FF"/>
                </a:solidFill>
              </a:rPr>
              <a:t> et al. (2007) </a:t>
            </a:r>
            <a:r>
              <a:rPr lang="en-US" sz="1600" b="1" dirty="0" err="1" smtClean="0">
                <a:solidFill>
                  <a:srgbClr val="0000FF"/>
                </a:solidFill>
              </a:rPr>
              <a:t>Transcriptomic</a:t>
            </a:r>
            <a:r>
              <a:rPr lang="en-US" sz="1600" b="1" dirty="0" smtClean="0">
                <a:solidFill>
                  <a:srgbClr val="0000FF"/>
                </a:solidFill>
              </a:rPr>
              <a:t> analysis of growth </a:t>
            </a:r>
            <a:r>
              <a:rPr lang="en-US" sz="1600" b="1" dirty="0" err="1" smtClean="0">
                <a:solidFill>
                  <a:srgbClr val="0000FF"/>
                </a:solidFill>
              </a:rPr>
              <a:t>heterosis</a:t>
            </a:r>
            <a:r>
              <a:rPr lang="en-US" sz="1600" b="1" dirty="0" smtClean="0">
                <a:solidFill>
                  <a:srgbClr val="0000FF"/>
                </a:solidFill>
              </a:rPr>
              <a:t> in larval Pacific oysters (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Crassostrea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gigas</a:t>
            </a:r>
            <a:r>
              <a:rPr lang="en-US" sz="1600" b="1" dirty="0" smtClean="0">
                <a:solidFill>
                  <a:srgbClr val="0000FF"/>
                </a:solidFill>
              </a:rPr>
              <a:t>) PNAS 104; p2313-2318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42900" y="1422400"/>
            <a:ext cx="8566150" cy="125095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42900" y="3101975"/>
            <a:ext cx="8566150" cy="98742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BGI – SAGE Analysis of Super Hybrid Rice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933" y="928688"/>
            <a:ext cx="8650817" cy="52054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Serial Analysis of Gene Expression (SAGE) – 465k tags</a:t>
            </a:r>
          </a:p>
          <a:p>
            <a:pPr>
              <a:lnSpc>
                <a:spcPct val="105000"/>
              </a:lnSpc>
              <a:buClr>
                <a:srgbClr val="6666FF"/>
              </a:buClr>
            </a:pPr>
            <a:r>
              <a:rPr lang="en-US" sz="2400" dirty="0" smtClean="0"/>
              <a:t> “Most of the down-regulated genes in the hybrid were found related to protein processing (maturation and degradation).”</a:t>
            </a:r>
          </a:p>
          <a:p>
            <a:pPr>
              <a:lnSpc>
                <a:spcPct val="105000"/>
              </a:lnSpc>
            </a:pPr>
            <a:r>
              <a:rPr lang="en-US" sz="2400" dirty="0" smtClean="0"/>
              <a:t>Examples included:</a:t>
            </a:r>
          </a:p>
          <a:p>
            <a:pPr>
              <a:lnSpc>
                <a:spcPct val="105000"/>
              </a:lnSpc>
              <a:buClr>
                <a:srgbClr val="6666FF"/>
              </a:buClr>
            </a:pPr>
            <a:r>
              <a:rPr lang="en-US" sz="2400" dirty="0" smtClean="0"/>
              <a:t> UBC2 - </a:t>
            </a:r>
            <a:r>
              <a:rPr lang="en-US" sz="2400" dirty="0" err="1" smtClean="0"/>
              <a:t>ubiquitin</a:t>
            </a:r>
            <a:r>
              <a:rPr lang="en-US" sz="2400" dirty="0" smtClean="0"/>
              <a:t>-conjugating enzyme for unfolded proteins</a:t>
            </a:r>
          </a:p>
          <a:p>
            <a:pPr>
              <a:lnSpc>
                <a:spcPct val="105000"/>
              </a:lnSpc>
              <a:buClr>
                <a:srgbClr val="6666FF"/>
              </a:buClr>
            </a:pPr>
            <a:r>
              <a:rPr lang="en-US" sz="2400" dirty="0" smtClean="0"/>
              <a:t> </a:t>
            </a:r>
            <a:r>
              <a:rPr lang="en-US" sz="2400" dirty="0" err="1" smtClean="0"/>
              <a:t>PPIase</a:t>
            </a:r>
            <a:r>
              <a:rPr lang="en-US" sz="2400" dirty="0" smtClean="0"/>
              <a:t> – Rate limiting step in protein folding</a:t>
            </a:r>
          </a:p>
          <a:p>
            <a:pPr>
              <a:lnSpc>
                <a:spcPct val="105000"/>
              </a:lnSpc>
              <a:buClr>
                <a:srgbClr val="6666FF"/>
              </a:buClr>
            </a:pPr>
            <a:r>
              <a:rPr lang="en-US" sz="2400" dirty="0" smtClean="0"/>
              <a:t> Many genes up- or down-regulated</a:t>
            </a:r>
          </a:p>
          <a:p>
            <a:pPr>
              <a:lnSpc>
                <a:spcPct val="105000"/>
              </a:lnSpc>
              <a:buClr>
                <a:srgbClr val="6666FF"/>
              </a:buClr>
              <a:buFont typeface="Wingdings" pitchFamily="-111" charset="2"/>
              <a:buNone/>
            </a:pPr>
            <a:r>
              <a:rPr lang="en-US" sz="2400" dirty="0" smtClean="0"/>
              <a:t>Did not formulate model</a:t>
            </a:r>
          </a:p>
          <a:p>
            <a:pPr>
              <a:lnSpc>
                <a:spcPct val="105000"/>
              </a:lnSpc>
              <a:buFont typeface="Wingdings" pitchFamily="-111" charset="2"/>
              <a:buNone/>
            </a:pPr>
            <a:r>
              <a:rPr lang="en-US" sz="1800" b="1" dirty="0" err="1" smtClean="0">
                <a:solidFill>
                  <a:srgbClr val="0000FF"/>
                </a:solidFill>
              </a:rPr>
              <a:t>Bao</a:t>
            </a:r>
            <a:r>
              <a:rPr lang="en-US" sz="1800" b="1" dirty="0" smtClean="0">
                <a:solidFill>
                  <a:srgbClr val="0000FF"/>
                </a:solidFill>
              </a:rPr>
              <a:t> et al. “Serial analysis of gene expression study of a hybrid rice strain (LYP9) and its parental cultivars.  Plant Physiology July 2005 138; pp1216-1231.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338"/>
            <a:ext cx="91440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/>
              <a:t>Protein Turnover connected to Heterosis in </a:t>
            </a:r>
            <a:r>
              <a:rPr lang="en-US" sz="2400" i="1" smtClean="0"/>
              <a:t>Mytilus edulis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4175" y="544513"/>
            <a:ext cx="8455025" cy="5630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Majority of growth differences explained by protein turnover 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~ 2/3 variation in growth explained by differences in metabolic efficiency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~ 1/3 by variation in feeding rates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Also demonstrated for oysters, starfish, mussels &amp; finfish</a:t>
            </a:r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1800" b="1" dirty="0" err="1" smtClean="0">
                <a:solidFill>
                  <a:srgbClr val="0066FF"/>
                </a:solidFill>
              </a:rPr>
              <a:t>Garton</a:t>
            </a:r>
            <a:r>
              <a:rPr lang="en-US" sz="1800" b="1" dirty="0" smtClean="0">
                <a:solidFill>
                  <a:srgbClr val="0066FF"/>
                </a:solidFill>
              </a:rPr>
              <a:t>, et al Genetics 108;445-455 (1984)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0066FF"/>
                </a:solidFill>
              </a:rPr>
              <a:t>Hawkins &amp; Day </a:t>
            </a:r>
            <a:r>
              <a:rPr lang="en-US" sz="1800" b="1" dirty="0" err="1" smtClean="0">
                <a:solidFill>
                  <a:srgbClr val="0066FF"/>
                </a:solidFill>
              </a:rPr>
              <a:t>Amer.Zool</a:t>
            </a:r>
            <a:r>
              <a:rPr lang="en-US" sz="1800" b="1" dirty="0" smtClean="0">
                <a:solidFill>
                  <a:srgbClr val="0066FF"/>
                </a:solidFill>
              </a:rPr>
              <a:t>. 39;401-411 (1999)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0066FF"/>
                </a:solidFill>
              </a:rPr>
              <a:t>More recent papers by </a:t>
            </a:r>
            <a:r>
              <a:rPr lang="en-US" sz="1800" b="1" dirty="0" err="1" smtClean="0">
                <a:solidFill>
                  <a:srgbClr val="0066FF"/>
                </a:solidFill>
              </a:rPr>
              <a:t>Donal</a:t>
            </a:r>
            <a:r>
              <a:rPr lang="en-US" sz="1800" b="1" dirty="0" smtClean="0">
                <a:solidFill>
                  <a:srgbClr val="0066FF"/>
                </a:solidFill>
              </a:rPr>
              <a:t> Manahan &amp; Dennis </a:t>
            </a:r>
            <a:r>
              <a:rPr lang="en-US" sz="1800" b="1" dirty="0" err="1" smtClean="0">
                <a:solidFill>
                  <a:srgbClr val="0066FF"/>
                </a:solidFill>
              </a:rPr>
              <a:t>Hedgecock</a:t>
            </a:r>
            <a:r>
              <a:rPr lang="en-US" sz="1800" b="1" dirty="0" smtClean="0">
                <a:solidFill>
                  <a:srgbClr val="0066FF"/>
                </a:solidFill>
              </a:rPr>
              <a:t> (USC)</a:t>
            </a:r>
          </a:p>
        </p:txBody>
      </p:sp>
      <p:graphicFrame>
        <p:nvGraphicFramePr>
          <p:cNvPr id="8704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16000" y="2914884"/>
          <a:ext cx="3657600" cy="2124075"/>
        </p:xfrm>
        <a:graphic>
          <a:graphicData uri="http://schemas.openxmlformats.org/presentationml/2006/ole">
            <p:oleObj spid="_x0000_s101378" name="Chart" r:id="rId4" imgW="4343400" imgH="2527300" progId="Excel.Sheet.8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79963" y="2802171"/>
          <a:ext cx="3657600" cy="2124075"/>
        </p:xfrm>
        <a:graphic>
          <a:graphicData uri="http://schemas.openxmlformats.org/presentationml/2006/ole">
            <p:oleObj spid="_x0000_s101379" name="Worksheet" r:id="rId5" imgW="4343400" imgH="2527300" progId="Excel.Sheet.8">
              <p:embed/>
            </p:oleObj>
          </a:graphicData>
        </a:graphic>
      </p:graphicFrame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062038" y="2960921"/>
            <a:ext cx="3540125" cy="20208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824038" y="4789721"/>
            <a:ext cx="22145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Level of Heterosis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 rot="-5400000">
            <a:off x="404812" y="3665772"/>
            <a:ext cx="153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Growth</a:t>
            </a:r>
          </a:p>
        </p:txBody>
      </p:sp>
      <p:sp>
        <p:nvSpPr>
          <p:cNvPr id="87049" name="Rectangle 16"/>
          <p:cNvSpPr>
            <a:spLocks noChangeArrowheads="1"/>
          </p:cNvSpPr>
          <p:nvPr/>
        </p:nvSpPr>
        <p:spPr bwMode="auto">
          <a:xfrm>
            <a:off x="4829175" y="2856146"/>
            <a:ext cx="3540125" cy="20208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050" name="Text Box 17"/>
          <p:cNvSpPr txBox="1">
            <a:spLocks noChangeArrowheads="1"/>
          </p:cNvSpPr>
          <p:nvPr/>
        </p:nvSpPr>
        <p:spPr bwMode="auto">
          <a:xfrm>
            <a:off x="5634038" y="4799246"/>
            <a:ext cx="22145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Level of Heterosis</a:t>
            </a:r>
          </a:p>
        </p:txBody>
      </p:sp>
      <p:sp>
        <p:nvSpPr>
          <p:cNvPr id="87051" name="Text Box 18"/>
          <p:cNvSpPr txBox="1">
            <a:spLocks noChangeArrowheads="1"/>
          </p:cNvSpPr>
          <p:nvPr/>
        </p:nvSpPr>
        <p:spPr bwMode="auto">
          <a:xfrm rot="-5400000">
            <a:off x="3257551" y="3754437"/>
            <a:ext cx="32766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Protein Metabolism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7052" name="Picture 12" descr="Clam clipart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913" y="1733361"/>
            <a:ext cx="16589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563258"/>
            <a:ext cx="19812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Attempts to Understand Hybrid Vigor by Gene Expression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22671" y="1641475"/>
            <a:ext cx="8921329" cy="453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Pioneer </a:t>
            </a:r>
            <a:r>
              <a:rPr lang="en-US" sz="2800" dirty="0" err="1" smtClean="0"/>
              <a:t>HiBred</a:t>
            </a:r>
            <a:r>
              <a:rPr lang="en-US" sz="2800" dirty="0" smtClean="0"/>
              <a:t> with maize - Open profiling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BGI with super-hybrid rice - SAGE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Stupar</a:t>
            </a:r>
            <a:r>
              <a:rPr lang="en-US" sz="2800" dirty="0" smtClean="0"/>
              <a:t> &amp; Springer - </a:t>
            </a:r>
            <a:r>
              <a:rPr lang="en-US" sz="2800" dirty="0" err="1" smtClean="0"/>
              <a:t>Affymetrix</a:t>
            </a:r>
            <a:r>
              <a:rPr lang="en-US" sz="2800" dirty="0" smtClean="0"/>
              <a:t> chips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TMRI - </a:t>
            </a:r>
            <a:r>
              <a:rPr lang="en-US" sz="2800" dirty="0" err="1" smtClean="0"/>
              <a:t>Affymetrix</a:t>
            </a:r>
            <a:r>
              <a:rPr lang="en-US" sz="2800" dirty="0" smtClean="0"/>
              <a:t> chips, rice and maize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Summary: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Many genes go up, many go down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common pathways between lines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Protein Metabolism down in hybrids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Yield inversely correlated with non-additive changes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Protein Metabolism Require a Significant Amount of Energy?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9238"/>
          </a:xfrm>
        </p:spPr>
        <p:txBody>
          <a:bodyPr/>
          <a:lstStyle/>
          <a:p>
            <a:r>
              <a:rPr lang="en-US" sz="3200" dirty="0" smtClean="0"/>
              <a:t>What Pathways Consume the Most Energy?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6897" y="656909"/>
            <a:ext cx="856051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Survival in hypoxia &amp; low ATP production</a:t>
            </a:r>
          </a:p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(turtles, snails, lungfish, frogs, diving mammals, etc)</a:t>
            </a:r>
          </a:p>
          <a:p>
            <a:pPr algn="l"/>
            <a:endParaRPr lang="en-US" sz="24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How? Reduction of metabolism by as much as 10-fold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What metabolic pathways are reduced</a:t>
            </a:r>
          </a:p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How much energy do they save?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	Protein synthesis &amp; degradation – 25-30%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	Na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2400" b="1" dirty="0" smtClean="0">
                <a:solidFill>
                  <a:srgbClr val="0000FF"/>
                </a:solidFill>
              </a:rPr>
              <a:t>/K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ATPase</a:t>
            </a:r>
            <a:r>
              <a:rPr lang="en-US" sz="2400" b="1" dirty="0" smtClean="0">
                <a:solidFill>
                  <a:srgbClr val="0000FF"/>
                </a:solidFill>
              </a:rPr>
              <a:t> – 19-28%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	Ca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2+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ATPase</a:t>
            </a:r>
            <a:r>
              <a:rPr lang="en-US" sz="2400" b="1" dirty="0" smtClean="0">
                <a:solidFill>
                  <a:srgbClr val="0000FF"/>
                </a:solidFill>
              </a:rPr>
              <a:t> – 4-8%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Actinomyosin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ATPase</a:t>
            </a:r>
            <a:r>
              <a:rPr lang="en-US" sz="2400" b="1" dirty="0" smtClean="0">
                <a:solidFill>
                  <a:srgbClr val="0000FF"/>
                </a:solidFill>
              </a:rPr>
              <a:t> – 2-8%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Gluconeogenesis</a:t>
            </a:r>
            <a:r>
              <a:rPr lang="en-US" sz="2400" b="1" dirty="0" smtClean="0">
                <a:solidFill>
                  <a:srgbClr val="0000FF"/>
                </a:solidFill>
              </a:rPr>
              <a:t> – 7-10%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	Urea synthesis – 3%</a:t>
            </a:r>
            <a:endParaRPr lang="en-US" dirty="0" smtClean="0">
              <a:solidFill>
                <a:srgbClr val="0000FF"/>
              </a:solidFill>
            </a:endParaRPr>
          </a:p>
          <a:p>
            <a:pPr algn="l"/>
            <a:endParaRPr lang="en-US" sz="12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000000"/>
                </a:solidFill>
              </a:rPr>
              <a:t>R.G. </a:t>
            </a:r>
            <a:r>
              <a:rPr lang="en-US" sz="1200" b="1" dirty="0" err="1" smtClean="0">
                <a:solidFill>
                  <a:srgbClr val="000000"/>
                </a:solidFill>
              </a:rPr>
              <a:t>Boutilier</a:t>
            </a:r>
            <a:r>
              <a:rPr lang="en-US" sz="1200" b="1" dirty="0" smtClean="0">
                <a:solidFill>
                  <a:srgbClr val="000000"/>
                </a:solidFill>
              </a:rPr>
              <a:t> – “Mechanisms of cell survival in hypoxia and hypothermia.” </a:t>
            </a:r>
            <a:r>
              <a:rPr lang="en-US" sz="1200" b="1" u="sng" dirty="0" smtClean="0">
                <a:solidFill>
                  <a:srgbClr val="000000"/>
                </a:solidFill>
              </a:rPr>
              <a:t>J. Exp. Biol</a:t>
            </a:r>
            <a:r>
              <a:rPr lang="en-US" sz="1200" b="1" dirty="0" smtClean="0">
                <a:solidFill>
                  <a:srgbClr val="000000"/>
                </a:solidFill>
              </a:rPr>
              <a:t>. 204, p3171 (2001).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</a:rPr>
              <a:t>P.W. </a:t>
            </a:r>
            <a:r>
              <a:rPr lang="en-US" sz="1200" b="1" dirty="0" err="1" smtClean="0">
                <a:solidFill>
                  <a:srgbClr val="000000"/>
                </a:solidFill>
              </a:rPr>
              <a:t>Hochachka</a:t>
            </a:r>
            <a:r>
              <a:rPr lang="en-US" sz="1200" b="1" dirty="0" smtClean="0">
                <a:solidFill>
                  <a:srgbClr val="000000"/>
                </a:solidFill>
              </a:rPr>
              <a:t> et al - "Unifying theory of hypoxia tolerance: molecular/metabolic defense and rescue mechanisms for surviving oxygen lack." </a:t>
            </a:r>
            <a:r>
              <a:rPr lang="en-US" sz="1200" b="1" u="sng" dirty="0" smtClean="0">
                <a:solidFill>
                  <a:srgbClr val="000000"/>
                </a:solidFill>
              </a:rPr>
              <a:t>PNAS </a:t>
            </a:r>
            <a:r>
              <a:rPr lang="en-US" sz="1200" b="1" dirty="0" smtClean="0">
                <a:solidFill>
                  <a:srgbClr val="000000"/>
                </a:solidFill>
              </a:rPr>
              <a:t>93, p9493 (1996).</a:t>
            </a:r>
          </a:p>
          <a:p>
            <a:pPr algn="l"/>
            <a:endParaRPr lang="en-US" sz="1200" b="1" dirty="0" smtClean="0">
              <a:solidFill>
                <a:srgbClr val="000000"/>
              </a:solidFill>
            </a:endParaRP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Protein Metabolism Correlated with Growth Rate?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3200" smtClean="0"/>
              <a:t>Changes in protein degradation in regenerating livers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46088" y="156686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2000" b="1" dirty="0" smtClean="0"/>
              <a:t>O. A. </a:t>
            </a:r>
            <a:r>
              <a:rPr lang="en-US" sz="2000" b="1" dirty="0" err="1" smtClean="0"/>
              <a:t>Scornik</a:t>
            </a:r>
            <a:r>
              <a:rPr lang="en-US" sz="2000" b="1" dirty="0" smtClean="0"/>
              <a:t> and V. </a:t>
            </a:r>
            <a:r>
              <a:rPr lang="en-US" sz="2000" b="1" dirty="0" err="1" smtClean="0"/>
              <a:t>Botbol</a:t>
            </a:r>
            <a:endParaRPr lang="en-US" sz="2000" b="1" dirty="0" smtClean="0"/>
          </a:p>
          <a:p>
            <a:r>
              <a:rPr lang="en-US" sz="2400" b="1" dirty="0" smtClean="0"/>
              <a:t>During liver regeneration rates of protein deg slowed 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to one-half the normal values</a:t>
            </a:r>
          </a:p>
          <a:p>
            <a:r>
              <a:rPr lang="en-US" sz="2400" b="1" dirty="0" smtClean="0"/>
              <a:t>Changes in the rate of protein degradation are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single most important factor in liver compensatory growth</a:t>
            </a:r>
          </a:p>
          <a:p>
            <a:endParaRPr lang="en-US" sz="2400" b="1" dirty="0" smtClean="0">
              <a:solidFill>
                <a:srgbClr val="3333CC"/>
              </a:solidFill>
            </a:endParaRPr>
          </a:p>
          <a:p>
            <a:pPr algn="ctr">
              <a:buFont typeface="Wingdings" pitchFamily="-111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Growth Inversely Related to Protein Turnover</a:t>
            </a:r>
          </a:p>
          <a:p>
            <a:pPr algn="ctr">
              <a:buFont typeface="Wingdings" pitchFamily="-111" charset="2"/>
              <a:buNone/>
            </a:pPr>
            <a:endParaRPr lang="en-US" sz="2800" b="1" i="1" dirty="0" smtClean="0"/>
          </a:p>
          <a:p>
            <a:pPr algn="ctr">
              <a:buFont typeface="Wingdings" pitchFamily="-111" charset="2"/>
              <a:buNone/>
            </a:pPr>
            <a:r>
              <a:rPr lang="en-US" sz="2000" b="1" i="1" dirty="0" smtClean="0">
                <a:solidFill>
                  <a:srgbClr val="0000FF"/>
                </a:solidFill>
              </a:rPr>
              <a:t>JBC, 251 </a:t>
            </a:r>
            <a:r>
              <a:rPr lang="en-US" sz="2000" b="1" dirty="0" smtClean="0">
                <a:solidFill>
                  <a:srgbClr val="0000FF"/>
                </a:solidFill>
              </a:rPr>
              <a:t>p2891-2897 (1976)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793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3200" dirty="0" smtClean="0"/>
              <a:t>Skeletal muscle growth and protein turnover in a fast-growing rat strain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82600" y="16256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2000" b="1" smtClean="0"/>
              <a:t>P. C. BATES AND D. J. MILLWARD</a:t>
            </a:r>
          </a:p>
          <a:p>
            <a:r>
              <a:rPr lang="en-US" sz="2400" b="1" smtClean="0"/>
              <a:t>Protein turnover studied in rat skeletal muscle throughout development in slow &amp; fast growing rats</a:t>
            </a:r>
          </a:p>
          <a:p>
            <a:endParaRPr lang="en-US" sz="2400" b="1" smtClean="0"/>
          </a:p>
          <a:p>
            <a:r>
              <a:rPr lang="en-US" sz="2400" b="1" smtClean="0"/>
              <a:t>Faster growth achieved mainly by lower rates of protein degradation</a:t>
            </a:r>
          </a:p>
          <a:p>
            <a:endParaRPr lang="en-US" sz="2400" b="1" smtClean="0">
              <a:solidFill>
                <a:srgbClr val="3333CC"/>
              </a:solidFill>
            </a:endParaRPr>
          </a:p>
          <a:p>
            <a:pPr algn="ctr">
              <a:buFont typeface="Wingdings" pitchFamily="-111" charset="2"/>
              <a:buNone/>
            </a:pPr>
            <a:r>
              <a:rPr lang="en-US" sz="2800" b="1" smtClean="0">
                <a:solidFill>
                  <a:srgbClr val="3333CC"/>
                </a:solidFill>
              </a:rPr>
              <a:t>Growth Inversely Related to Protein Turnover</a:t>
            </a:r>
          </a:p>
          <a:p>
            <a:pPr algn="ctr">
              <a:buFont typeface="Wingdings" pitchFamily="-111" charset="2"/>
              <a:buNone/>
            </a:pPr>
            <a:endParaRPr lang="en-US" sz="2800" b="1" smtClean="0">
              <a:solidFill>
                <a:srgbClr val="3333CC"/>
              </a:solidFill>
            </a:endParaRPr>
          </a:p>
          <a:p>
            <a:pPr algn="ctr">
              <a:buFont typeface="Wingdings" pitchFamily="-111" charset="2"/>
              <a:buNone/>
            </a:pPr>
            <a:r>
              <a:rPr lang="en-US" sz="2000" b="1" i="1" smtClean="0">
                <a:solidFill>
                  <a:srgbClr val="0000FF"/>
                </a:solidFill>
              </a:rPr>
              <a:t>Br. J. Nutr. </a:t>
            </a:r>
            <a:r>
              <a:rPr lang="en-US" sz="2000" b="1" smtClean="0">
                <a:solidFill>
                  <a:srgbClr val="0000FF"/>
                </a:solidFill>
              </a:rPr>
              <a:t>46, pI7 (1981)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Energy Use Efficiency </a:t>
            </a:r>
            <a:br>
              <a:rPr lang="en-US" dirty="0" smtClean="0"/>
            </a:br>
            <a:r>
              <a:rPr lang="en-US" dirty="0" smtClean="0"/>
              <a:t>Under Evolutionary Selection?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Darwin (1876) Then Shull (1908) Described </a:t>
            </a:r>
            <a:r>
              <a:rPr lang="en-US" smtClean="0"/>
              <a:t>Hybrid Vigor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2252"/>
            <a:ext cx="8229600" cy="4525963"/>
          </a:xfrm>
        </p:spPr>
        <p:txBody>
          <a:bodyPr/>
          <a:lstStyle/>
          <a:p>
            <a:r>
              <a:rPr lang="en-US" dirty="0" smtClean="0"/>
              <a:t>Darwin- described barriers to inbreeding</a:t>
            </a:r>
          </a:p>
          <a:p>
            <a:r>
              <a:rPr lang="en-US" dirty="0" smtClean="0"/>
              <a:t>Shull - Inbred maize &amp; created hybrid crosses</a:t>
            </a:r>
          </a:p>
          <a:p>
            <a:r>
              <a:rPr lang="en-US" dirty="0" smtClean="0"/>
              <a:t>Described inbreeding depression &amp; heterosis</a:t>
            </a:r>
          </a:p>
          <a:p>
            <a:r>
              <a:rPr lang="en-US" dirty="0" smtClean="0"/>
              <a:t>East &amp; Shull – Dominance/</a:t>
            </a:r>
            <a:r>
              <a:rPr lang="en-US" dirty="0" err="1" smtClean="0"/>
              <a:t>Overdominance</a:t>
            </a:r>
            <a:endParaRPr lang="en-US" dirty="0" smtClean="0"/>
          </a:p>
          <a:p>
            <a:r>
              <a:rPr lang="en-US" dirty="0" err="1" smtClean="0"/>
              <a:t>Epistasis</a:t>
            </a:r>
            <a:r>
              <a:rPr lang="en-US" dirty="0" smtClean="0"/>
              <a:t> added as a third model</a:t>
            </a:r>
            <a:endParaRPr lang="en-US" dirty="0"/>
          </a:p>
        </p:txBody>
      </p:sp>
      <p:pic>
        <p:nvPicPr>
          <p:cNvPr id="4" name="Picture 4" descr="Darwi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589" y="4301057"/>
            <a:ext cx="3924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6"/>
          <p:cNvSpPr>
            <a:spLocks noChangeArrowheads="1"/>
          </p:cNvSpPr>
          <p:nvPr/>
        </p:nvSpPr>
        <p:spPr bwMode="auto">
          <a:xfrm>
            <a:off x="790575" y="1436688"/>
            <a:ext cx="1320800" cy="28622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tabLst>
                <a:tab pos="666750" algn="l"/>
              </a:tabLst>
            </a:pPr>
            <a:r>
              <a:rPr lang="pt-BR" b="1">
                <a:solidFill>
                  <a:srgbClr val="0000FF"/>
                </a:solidFill>
              </a:rPr>
              <a:t>Ala	11.7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pt-BR" b="1">
                <a:solidFill>
                  <a:srgbClr val="0000FF"/>
                </a:solidFill>
              </a:rPr>
              <a:t>Gly	11.7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pt-BR" b="1">
                <a:solidFill>
                  <a:srgbClr val="0000FF"/>
                </a:solidFill>
              </a:rPr>
              <a:t>Ser	11.7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pt-BR" b="1">
                <a:solidFill>
                  <a:srgbClr val="0000FF"/>
                </a:solidFill>
              </a:rPr>
              <a:t>Asp	12.7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pt-BR" b="1">
                <a:solidFill>
                  <a:srgbClr val="0000FF"/>
                </a:solidFill>
              </a:rPr>
              <a:t>Asn	14.7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en-US" b="1">
                <a:solidFill>
                  <a:srgbClr val="0000FF"/>
                </a:solidFill>
              </a:rPr>
              <a:t>Glu	15.3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en-US" b="1">
                <a:solidFill>
                  <a:srgbClr val="0000FF"/>
                </a:solidFill>
              </a:rPr>
              <a:t>Gln	16.3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en-US" b="1">
                <a:solidFill>
                  <a:srgbClr val="0000FF"/>
                </a:solidFill>
              </a:rPr>
              <a:t>Thr	18.7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en-US" b="1">
                <a:solidFill>
                  <a:srgbClr val="0000FF"/>
                </a:solidFill>
              </a:rPr>
              <a:t>Pro	20.3</a:t>
            </a:r>
            <a:endParaRPr lang="en-US">
              <a:solidFill>
                <a:srgbClr val="0000FF"/>
              </a:solidFill>
            </a:endParaRPr>
          </a:p>
          <a:p>
            <a:pPr>
              <a:tabLst>
                <a:tab pos="666750" algn="l"/>
              </a:tabLst>
            </a:pPr>
            <a:r>
              <a:rPr lang="en-US" b="1">
                <a:solidFill>
                  <a:srgbClr val="0000FF"/>
                </a:solidFill>
              </a:rPr>
              <a:t>Val	23.3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46083" name="Text Box 197"/>
          <p:cNvSpPr txBox="1">
            <a:spLocks noChangeArrowheads="1"/>
          </p:cNvSpPr>
          <p:nvPr/>
        </p:nvSpPr>
        <p:spPr bwMode="auto">
          <a:xfrm>
            <a:off x="3917950" y="1450975"/>
            <a:ext cx="2522538" cy="28622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Cys	24.7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Arg	27.3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Leu	27.3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Lys</a:t>
            </a:r>
            <a:r>
              <a:rPr lang="en-US">
                <a:solidFill>
                  <a:srgbClr val="0000FF"/>
                </a:solidFill>
              </a:rPr>
              <a:t>	</a:t>
            </a:r>
            <a:r>
              <a:rPr lang="en-US" b="1">
                <a:solidFill>
                  <a:srgbClr val="0000FF"/>
                </a:solidFill>
              </a:rPr>
              <a:t>30.3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Ile	32.3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Met	34.3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His	38.3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Tyr	50.0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Phe	52.0</a:t>
            </a:r>
            <a:endParaRPr lang="en-US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Trp	74.3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46084" name="Rectangle 199"/>
          <p:cNvSpPr>
            <a:spLocks noChangeArrowheads="1"/>
          </p:cNvSpPr>
          <p:nvPr/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90000"/>
              </a:lnSpc>
            </a:pPr>
            <a:r>
              <a:rPr lang="en-US" sz="2400" b="1">
                <a:solidFill>
                  <a:srgbClr val="0000FF"/>
                </a:solidFill>
              </a:rPr>
              <a:t>Energy Use Efficiency is under selective pressure</a:t>
            </a:r>
          </a:p>
          <a:p>
            <a:pPr defTabSz="957263">
              <a:lnSpc>
                <a:spcPct val="90000"/>
              </a:lnSpc>
            </a:pPr>
            <a:r>
              <a:rPr lang="en-US" sz="2400" b="1">
                <a:solidFill>
                  <a:srgbClr val="0000FF"/>
                </a:solidFill>
              </a:rPr>
              <a:t>Metabolic Costs of Amino Acid Biosynthesis</a:t>
            </a:r>
          </a:p>
        </p:txBody>
      </p:sp>
      <p:sp>
        <p:nvSpPr>
          <p:cNvPr id="46085" name="Text Box 200"/>
          <p:cNvSpPr txBox="1">
            <a:spLocks noChangeArrowheads="1"/>
          </p:cNvSpPr>
          <p:nvPr/>
        </p:nvSpPr>
        <p:spPr bwMode="auto">
          <a:xfrm>
            <a:off x="355600" y="5087938"/>
            <a:ext cx="8405813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Akashi &amp; </a:t>
            </a:r>
            <a:r>
              <a:rPr lang="en-US" sz="2000" b="1" dirty="0" err="1">
                <a:solidFill>
                  <a:srgbClr val="0000FF"/>
                </a:solidFill>
              </a:rPr>
              <a:t>Gojobori</a:t>
            </a:r>
            <a:r>
              <a:rPr lang="en-US" sz="2000" b="1" dirty="0">
                <a:solidFill>
                  <a:srgbClr val="0000FF"/>
                </a:solidFill>
              </a:rPr>
              <a:t> (2002) Metabolic efficiency and amino acid composition in the proteomes of </a:t>
            </a:r>
            <a:r>
              <a:rPr lang="en-US" sz="2000" b="1" i="1" dirty="0">
                <a:solidFill>
                  <a:srgbClr val="0000FF"/>
                </a:solidFill>
              </a:rPr>
              <a:t>Escherichia coli</a:t>
            </a:r>
            <a:r>
              <a:rPr lang="en-US" sz="2000" b="1" dirty="0">
                <a:solidFill>
                  <a:srgbClr val="0000FF"/>
                </a:solidFill>
              </a:rPr>
              <a:t> and </a:t>
            </a:r>
            <a:r>
              <a:rPr lang="en-US" sz="2000" b="1" i="1" dirty="0">
                <a:solidFill>
                  <a:srgbClr val="0000FF"/>
                </a:solidFill>
              </a:rPr>
              <a:t>Bacillus </a:t>
            </a:r>
            <a:r>
              <a:rPr lang="en-US" sz="2000" b="1" i="1" dirty="0" err="1">
                <a:solidFill>
                  <a:srgbClr val="0000FF"/>
                </a:solidFill>
              </a:rPr>
              <a:t>subtilis</a:t>
            </a:r>
            <a:r>
              <a:rPr lang="en-US" sz="2000" b="1" dirty="0">
                <a:solidFill>
                  <a:srgbClr val="0000FF"/>
                </a:solidFill>
              </a:rPr>
              <a:t>.  PNAS 99; pp3695-3700</a:t>
            </a:r>
          </a:p>
        </p:txBody>
      </p:sp>
      <p:sp>
        <p:nvSpPr>
          <p:cNvPr id="46086" name="Text Box 201"/>
          <p:cNvSpPr txBox="1">
            <a:spLocks noChangeArrowheads="1"/>
          </p:cNvSpPr>
          <p:nvPr/>
        </p:nvSpPr>
        <p:spPr bwMode="auto">
          <a:xfrm>
            <a:off x="222250" y="987425"/>
            <a:ext cx="2609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Amino acid  ~P</a:t>
            </a:r>
            <a:r>
              <a:rPr lang="en-US" sz="2000" b="1" baseline="-25000">
                <a:solidFill>
                  <a:srgbClr val="000000"/>
                </a:solidFill>
              </a:rPr>
              <a:t>eq</a:t>
            </a:r>
          </a:p>
        </p:txBody>
      </p:sp>
      <p:sp>
        <p:nvSpPr>
          <p:cNvPr id="46087" name="Text Box 202"/>
          <p:cNvSpPr txBox="1">
            <a:spLocks noChangeArrowheads="1"/>
          </p:cNvSpPr>
          <p:nvPr/>
        </p:nvSpPr>
        <p:spPr bwMode="auto">
          <a:xfrm>
            <a:off x="3332163" y="996950"/>
            <a:ext cx="2609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Amino acid  ~P</a:t>
            </a:r>
            <a:r>
              <a:rPr lang="en-US" sz="2000" b="1" baseline="-25000">
                <a:solidFill>
                  <a:srgbClr val="000000"/>
                </a:solidFill>
              </a:rPr>
              <a:t>eq</a:t>
            </a:r>
          </a:p>
        </p:txBody>
      </p:sp>
      <p:sp>
        <p:nvSpPr>
          <p:cNvPr id="46088" name="Line 203"/>
          <p:cNvSpPr>
            <a:spLocks noChangeShapeType="1"/>
          </p:cNvSpPr>
          <p:nvPr/>
        </p:nvSpPr>
        <p:spPr bwMode="auto">
          <a:xfrm>
            <a:off x="487363" y="1414463"/>
            <a:ext cx="199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204"/>
          <p:cNvSpPr>
            <a:spLocks noChangeShapeType="1"/>
          </p:cNvSpPr>
          <p:nvPr/>
        </p:nvSpPr>
        <p:spPr bwMode="auto">
          <a:xfrm>
            <a:off x="3597275" y="1409700"/>
            <a:ext cx="199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781050" y="1563688"/>
            <a:ext cx="3614738" cy="27574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85838" y="1647825"/>
            <a:ext cx="100012" cy="238125"/>
            <a:chOff x="621" y="1038"/>
            <a:chExt cx="63" cy="150"/>
          </a:xfrm>
        </p:grpSpPr>
        <p:sp>
          <p:nvSpPr>
            <p:cNvPr id="48278" name="Line 8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9" name="Oval 6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95400" y="2066925"/>
            <a:ext cx="100013" cy="238125"/>
            <a:chOff x="621" y="1038"/>
            <a:chExt cx="63" cy="150"/>
          </a:xfrm>
        </p:grpSpPr>
        <p:sp>
          <p:nvSpPr>
            <p:cNvPr id="48276" name="Line 11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7" name="Oval 12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28750" y="2357438"/>
            <a:ext cx="100013" cy="238125"/>
            <a:chOff x="621" y="1038"/>
            <a:chExt cx="63" cy="150"/>
          </a:xfrm>
        </p:grpSpPr>
        <p:sp>
          <p:nvSpPr>
            <p:cNvPr id="48274" name="Line 14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5" name="Oval 15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47813" y="2462213"/>
            <a:ext cx="100012" cy="238125"/>
            <a:chOff x="621" y="1038"/>
            <a:chExt cx="63" cy="150"/>
          </a:xfrm>
        </p:grpSpPr>
        <p:sp>
          <p:nvSpPr>
            <p:cNvPr id="48272" name="Line 17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3" name="Oval 18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643063" y="2519363"/>
            <a:ext cx="100012" cy="238125"/>
            <a:chOff x="621" y="1038"/>
            <a:chExt cx="63" cy="150"/>
          </a:xfrm>
        </p:grpSpPr>
        <p:sp>
          <p:nvSpPr>
            <p:cNvPr id="48270" name="Line 20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1" name="Oval 21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76413" y="2738438"/>
            <a:ext cx="100012" cy="238125"/>
            <a:chOff x="621" y="1038"/>
            <a:chExt cx="63" cy="150"/>
          </a:xfrm>
        </p:grpSpPr>
        <p:sp>
          <p:nvSpPr>
            <p:cNvPr id="48268" name="Line 23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9" name="Oval 24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138238" y="1800225"/>
            <a:ext cx="100012" cy="238125"/>
            <a:chOff x="621" y="1038"/>
            <a:chExt cx="63" cy="150"/>
          </a:xfrm>
        </p:grpSpPr>
        <p:sp>
          <p:nvSpPr>
            <p:cNvPr id="48266" name="Line 26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7" name="Oval 27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838325" y="2662238"/>
            <a:ext cx="100013" cy="238125"/>
            <a:chOff x="621" y="1038"/>
            <a:chExt cx="63" cy="150"/>
          </a:xfrm>
        </p:grpSpPr>
        <p:sp>
          <p:nvSpPr>
            <p:cNvPr id="48264" name="Line 29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5" name="Oval 30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709738" y="2566988"/>
            <a:ext cx="100012" cy="238125"/>
            <a:chOff x="621" y="1038"/>
            <a:chExt cx="63" cy="150"/>
          </a:xfrm>
        </p:grpSpPr>
        <p:sp>
          <p:nvSpPr>
            <p:cNvPr id="48262" name="Line 32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3" name="Oval 33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909763" y="2990850"/>
            <a:ext cx="100012" cy="238125"/>
            <a:chOff x="621" y="1038"/>
            <a:chExt cx="63" cy="150"/>
          </a:xfrm>
        </p:grpSpPr>
        <p:sp>
          <p:nvSpPr>
            <p:cNvPr id="48260" name="Line 35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1" name="Oval 36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1962150" y="2900363"/>
            <a:ext cx="100013" cy="238125"/>
            <a:chOff x="621" y="1038"/>
            <a:chExt cx="63" cy="150"/>
          </a:xfrm>
        </p:grpSpPr>
        <p:sp>
          <p:nvSpPr>
            <p:cNvPr id="48258" name="Line 38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9" name="Oval 39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2033588" y="2867025"/>
            <a:ext cx="100012" cy="238125"/>
            <a:chOff x="621" y="1038"/>
            <a:chExt cx="63" cy="150"/>
          </a:xfrm>
        </p:grpSpPr>
        <p:sp>
          <p:nvSpPr>
            <p:cNvPr id="48256" name="Line 41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7" name="Oval 42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2100263" y="3067050"/>
            <a:ext cx="100012" cy="238125"/>
            <a:chOff x="621" y="1038"/>
            <a:chExt cx="63" cy="150"/>
          </a:xfrm>
        </p:grpSpPr>
        <p:sp>
          <p:nvSpPr>
            <p:cNvPr id="48254" name="Line 44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5" name="Oval 45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2157413" y="3062288"/>
            <a:ext cx="100012" cy="238125"/>
            <a:chOff x="621" y="1038"/>
            <a:chExt cx="63" cy="150"/>
          </a:xfrm>
        </p:grpSpPr>
        <p:sp>
          <p:nvSpPr>
            <p:cNvPr id="48252" name="Line 47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3" name="Oval 48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2243138" y="2919413"/>
            <a:ext cx="100012" cy="238125"/>
            <a:chOff x="621" y="1038"/>
            <a:chExt cx="63" cy="150"/>
          </a:xfrm>
        </p:grpSpPr>
        <p:sp>
          <p:nvSpPr>
            <p:cNvPr id="48250" name="Line 50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1" name="Oval 51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2328863" y="3190875"/>
            <a:ext cx="100012" cy="238125"/>
            <a:chOff x="621" y="1038"/>
            <a:chExt cx="63" cy="150"/>
          </a:xfrm>
        </p:grpSpPr>
        <p:sp>
          <p:nvSpPr>
            <p:cNvPr id="48248" name="Line 53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9" name="Oval 54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447925" y="3128963"/>
            <a:ext cx="100013" cy="238125"/>
            <a:chOff x="621" y="1038"/>
            <a:chExt cx="63" cy="150"/>
          </a:xfrm>
        </p:grpSpPr>
        <p:sp>
          <p:nvSpPr>
            <p:cNvPr id="48246" name="Line 56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7" name="Oval 57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2581275" y="3395663"/>
            <a:ext cx="100013" cy="238125"/>
            <a:chOff x="621" y="1038"/>
            <a:chExt cx="63" cy="150"/>
          </a:xfrm>
        </p:grpSpPr>
        <p:sp>
          <p:nvSpPr>
            <p:cNvPr id="48244" name="Line 59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5" name="Oval 60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2757488" y="3648075"/>
            <a:ext cx="100012" cy="238125"/>
            <a:chOff x="621" y="1038"/>
            <a:chExt cx="63" cy="150"/>
          </a:xfrm>
        </p:grpSpPr>
        <p:sp>
          <p:nvSpPr>
            <p:cNvPr id="48242" name="Line 62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3" name="Oval 63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3052763" y="3738563"/>
            <a:ext cx="100012" cy="238125"/>
            <a:chOff x="621" y="1038"/>
            <a:chExt cx="63" cy="150"/>
          </a:xfrm>
        </p:grpSpPr>
        <p:sp>
          <p:nvSpPr>
            <p:cNvPr id="48240" name="Line 65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1" name="Oval 66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4067175" y="4114800"/>
            <a:ext cx="100013" cy="238125"/>
            <a:chOff x="621" y="1038"/>
            <a:chExt cx="63" cy="150"/>
          </a:xfrm>
        </p:grpSpPr>
        <p:sp>
          <p:nvSpPr>
            <p:cNvPr id="48238" name="Line 68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9" name="Oval 69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70"/>
          <p:cNvGrpSpPr>
            <a:grpSpLocks/>
          </p:cNvGrpSpPr>
          <p:nvPr/>
        </p:nvGrpSpPr>
        <p:grpSpPr bwMode="auto">
          <a:xfrm>
            <a:off x="5053013" y="2419350"/>
            <a:ext cx="100012" cy="238125"/>
            <a:chOff x="621" y="1038"/>
            <a:chExt cx="63" cy="150"/>
          </a:xfrm>
        </p:grpSpPr>
        <p:sp>
          <p:nvSpPr>
            <p:cNvPr id="48236" name="Line 71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7" name="Oval 72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73"/>
          <p:cNvGrpSpPr>
            <a:grpSpLocks/>
          </p:cNvGrpSpPr>
          <p:nvPr/>
        </p:nvGrpSpPr>
        <p:grpSpPr bwMode="auto">
          <a:xfrm>
            <a:off x="5467350" y="2895600"/>
            <a:ext cx="100013" cy="238125"/>
            <a:chOff x="621" y="1038"/>
            <a:chExt cx="63" cy="150"/>
          </a:xfrm>
        </p:grpSpPr>
        <p:sp>
          <p:nvSpPr>
            <p:cNvPr id="48234" name="Line 74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5" name="Oval 75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5653088" y="2976563"/>
            <a:ext cx="100012" cy="238125"/>
            <a:chOff x="621" y="1038"/>
            <a:chExt cx="63" cy="150"/>
          </a:xfrm>
        </p:grpSpPr>
        <p:sp>
          <p:nvSpPr>
            <p:cNvPr id="48232" name="Line 77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3" name="Oval 78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79"/>
          <p:cNvGrpSpPr>
            <a:grpSpLocks/>
          </p:cNvGrpSpPr>
          <p:nvPr/>
        </p:nvGrpSpPr>
        <p:grpSpPr bwMode="auto">
          <a:xfrm>
            <a:off x="5776913" y="2995613"/>
            <a:ext cx="100012" cy="238125"/>
            <a:chOff x="621" y="1038"/>
            <a:chExt cx="63" cy="150"/>
          </a:xfrm>
        </p:grpSpPr>
        <p:sp>
          <p:nvSpPr>
            <p:cNvPr id="48230" name="Line 80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1" name="Oval 81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82"/>
          <p:cNvGrpSpPr>
            <a:grpSpLocks/>
          </p:cNvGrpSpPr>
          <p:nvPr/>
        </p:nvGrpSpPr>
        <p:grpSpPr bwMode="auto">
          <a:xfrm>
            <a:off x="5948363" y="2976563"/>
            <a:ext cx="100012" cy="238125"/>
            <a:chOff x="621" y="1038"/>
            <a:chExt cx="63" cy="150"/>
          </a:xfrm>
        </p:grpSpPr>
        <p:sp>
          <p:nvSpPr>
            <p:cNvPr id="48228" name="Line 83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9" name="Oval 84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85"/>
          <p:cNvGrpSpPr>
            <a:grpSpLocks/>
          </p:cNvGrpSpPr>
          <p:nvPr/>
        </p:nvGrpSpPr>
        <p:grpSpPr bwMode="auto">
          <a:xfrm>
            <a:off x="5867400" y="3248025"/>
            <a:ext cx="100013" cy="238125"/>
            <a:chOff x="621" y="1038"/>
            <a:chExt cx="63" cy="150"/>
          </a:xfrm>
        </p:grpSpPr>
        <p:sp>
          <p:nvSpPr>
            <p:cNvPr id="48226" name="Line 86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7" name="Oval 87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6015038" y="3300413"/>
            <a:ext cx="100012" cy="238125"/>
            <a:chOff x="621" y="1038"/>
            <a:chExt cx="63" cy="150"/>
          </a:xfrm>
        </p:grpSpPr>
        <p:sp>
          <p:nvSpPr>
            <p:cNvPr id="48224" name="Line 89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5" name="Oval 90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91"/>
          <p:cNvGrpSpPr>
            <a:grpSpLocks/>
          </p:cNvGrpSpPr>
          <p:nvPr/>
        </p:nvGrpSpPr>
        <p:grpSpPr bwMode="auto">
          <a:xfrm>
            <a:off x="6096000" y="3314700"/>
            <a:ext cx="100013" cy="238125"/>
            <a:chOff x="621" y="1038"/>
            <a:chExt cx="63" cy="150"/>
          </a:xfrm>
        </p:grpSpPr>
        <p:sp>
          <p:nvSpPr>
            <p:cNvPr id="48222" name="Line 92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3" name="Oval 93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94"/>
          <p:cNvGrpSpPr>
            <a:grpSpLocks/>
          </p:cNvGrpSpPr>
          <p:nvPr/>
        </p:nvGrpSpPr>
        <p:grpSpPr bwMode="auto">
          <a:xfrm>
            <a:off x="6157913" y="3262313"/>
            <a:ext cx="100012" cy="238125"/>
            <a:chOff x="621" y="1038"/>
            <a:chExt cx="63" cy="150"/>
          </a:xfrm>
        </p:grpSpPr>
        <p:sp>
          <p:nvSpPr>
            <p:cNvPr id="48220" name="Line 95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1" name="Oval 96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0" name="Group 97"/>
          <p:cNvGrpSpPr>
            <a:grpSpLocks/>
          </p:cNvGrpSpPr>
          <p:nvPr/>
        </p:nvGrpSpPr>
        <p:grpSpPr bwMode="auto">
          <a:xfrm>
            <a:off x="6229350" y="3362325"/>
            <a:ext cx="100013" cy="238125"/>
            <a:chOff x="621" y="1038"/>
            <a:chExt cx="63" cy="150"/>
          </a:xfrm>
        </p:grpSpPr>
        <p:sp>
          <p:nvSpPr>
            <p:cNvPr id="48218" name="Line 98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Oval 99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1" name="Group 100"/>
          <p:cNvGrpSpPr>
            <a:grpSpLocks/>
          </p:cNvGrpSpPr>
          <p:nvPr/>
        </p:nvGrpSpPr>
        <p:grpSpPr bwMode="auto">
          <a:xfrm>
            <a:off x="6310313" y="3319463"/>
            <a:ext cx="100012" cy="238125"/>
            <a:chOff x="621" y="1038"/>
            <a:chExt cx="63" cy="150"/>
          </a:xfrm>
        </p:grpSpPr>
        <p:sp>
          <p:nvSpPr>
            <p:cNvPr id="48216" name="Line 101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Oval 102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2" name="Group 103"/>
          <p:cNvGrpSpPr>
            <a:grpSpLocks/>
          </p:cNvGrpSpPr>
          <p:nvPr/>
        </p:nvGrpSpPr>
        <p:grpSpPr bwMode="auto">
          <a:xfrm>
            <a:off x="6386513" y="3352800"/>
            <a:ext cx="100012" cy="238125"/>
            <a:chOff x="621" y="1038"/>
            <a:chExt cx="63" cy="150"/>
          </a:xfrm>
        </p:grpSpPr>
        <p:sp>
          <p:nvSpPr>
            <p:cNvPr id="48214" name="Line 104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5" name="Oval 105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3" name="Group 106"/>
          <p:cNvGrpSpPr>
            <a:grpSpLocks/>
          </p:cNvGrpSpPr>
          <p:nvPr/>
        </p:nvGrpSpPr>
        <p:grpSpPr bwMode="auto">
          <a:xfrm>
            <a:off x="6443663" y="3533775"/>
            <a:ext cx="100012" cy="238125"/>
            <a:chOff x="621" y="1038"/>
            <a:chExt cx="63" cy="150"/>
          </a:xfrm>
        </p:grpSpPr>
        <p:sp>
          <p:nvSpPr>
            <p:cNvPr id="48212" name="Line 107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Oval 108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4" name="Group 109"/>
          <p:cNvGrpSpPr>
            <a:grpSpLocks/>
          </p:cNvGrpSpPr>
          <p:nvPr/>
        </p:nvGrpSpPr>
        <p:grpSpPr bwMode="auto">
          <a:xfrm>
            <a:off x="6515100" y="3605213"/>
            <a:ext cx="100013" cy="238125"/>
            <a:chOff x="621" y="1038"/>
            <a:chExt cx="63" cy="150"/>
          </a:xfrm>
        </p:grpSpPr>
        <p:sp>
          <p:nvSpPr>
            <p:cNvPr id="48210" name="Line 110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1" name="Oval 111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5" name="Group 112"/>
          <p:cNvGrpSpPr>
            <a:grpSpLocks/>
          </p:cNvGrpSpPr>
          <p:nvPr/>
        </p:nvGrpSpPr>
        <p:grpSpPr bwMode="auto">
          <a:xfrm>
            <a:off x="6591300" y="3409950"/>
            <a:ext cx="100013" cy="238125"/>
            <a:chOff x="621" y="1038"/>
            <a:chExt cx="63" cy="150"/>
          </a:xfrm>
        </p:grpSpPr>
        <p:sp>
          <p:nvSpPr>
            <p:cNvPr id="48208" name="Line 113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9" name="Oval 114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6" name="Group 115"/>
          <p:cNvGrpSpPr>
            <a:grpSpLocks/>
          </p:cNvGrpSpPr>
          <p:nvPr/>
        </p:nvGrpSpPr>
        <p:grpSpPr bwMode="auto">
          <a:xfrm>
            <a:off x="6681788" y="3386138"/>
            <a:ext cx="100012" cy="238125"/>
            <a:chOff x="621" y="1038"/>
            <a:chExt cx="63" cy="150"/>
          </a:xfrm>
        </p:grpSpPr>
        <p:sp>
          <p:nvSpPr>
            <p:cNvPr id="48206" name="Line 116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Oval 117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7" name="Group 118"/>
          <p:cNvGrpSpPr>
            <a:grpSpLocks/>
          </p:cNvGrpSpPr>
          <p:nvPr/>
        </p:nvGrpSpPr>
        <p:grpSpPr bwMode="auto">
          <a:xfrm>
            <a:off x="6767513" y="3176588"/>
            <a:ext cx="100012" cy="238125"/>
            <a:chOff x="621" y="1038"/>
            <a:chExt cx="63" cy="150"/>
          </a:xfrm>
        </p:grpSpPr>
        <p:sp>
          <p:nvSpPr>
            <p:cNvPr id="48204" name="Line 119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Oval 120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8" name="Group 121"/>
          <p:cNvGrpSpPr>
            <a:grpSpLocks/>
          </p:cNvGrpSpPr>
          <p:nvPr/>
        </p:nvGrpSpPr>
        <p:grpSpPr bwMode="auto">
          <a:xfrm>
            <a:off x="6877050" y="3548063"/>
            <a:ext cx="100013" cy="238125"/>
            <a:chOff x="621" y="1038"/>
            <a:chExt cx="63" cy="150"/>
          </a:xfrm>
        </p:grpSpPr>
        <p:sp>
          <p:nvSpPr>
            <p:cNvPr id="48202" name="Line 122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Oval 123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69" name="Group 124"/>
          <p:cNvGrpSpPr>
            <a:grpSpLocks/>
          </p:cNvGrpSpPr>
          <p:nvPr/>
        </p:nvGrpSpPr>
        <p:grpSpPr bwMode="auto">
          <a:xfrm>
            <a:off x="7000875" y="3657600"/>
            <a:ext cx="100013" cy="238125"/>
            <a:chOff x="621" y="1038"/>
            <a:chExt cx="63" cy="150"/>
          </a:xfrm>
        </p:grpSpPr>
        <p:sp>
          <p:nvSpPr>
            <p:cNvPr id="48200" name="Line 125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Oval 126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70" name="Group 127"/>
          <p:cNvGrpSpPr>
            <a:grpSpLocks/>
          </p:cNvGrpSpPr>
          <p:nvPr/>
        </p:nvGrpSpPr>
        <p:grpSpPr bwMode="auto">
          <a:xfrm>
            <a:off x="7158038" y="3438525"/>
            <a:ext cx="100012" cy="238125"/>
            <a:chOff x="621" y="1038"/>
            <a:chExt cx="63" cy="150"/>
          </a:xfrm>
        </p:grpSpPr>
        <p:sp>
          <p:nvSpPr>
            <p:cNvPr id="48198" name="Line 128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9" name="Oval 129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71" name="Group 130"/>
          <p:cNvGrpSpPr>
            <a:grpSpLocks/>
          </p:cNvGrpSpPr>
          <p:nvPr/>
        </p:nvGrpSpPr>
        <p:grpSpPr bwMode="auto">
          <a:xfrm>
            <a:off x="7348538" y="3748088"/>
            <a:ext cx="100012" cy="238125"/>
            <a:chOff x="621" y="1038"/>
            <a:chExt cx="63" cy="150"/>
          </a:xfrm>
        </p:grpSpPr>
        <p:sp>
          <p:nvSpPr>
            <p:cNvPr id="48196" name="Line 131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Oval 132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72" name="Group 133"/>
          <p:cNvGrpSpPr>
            <a:grpSpLocks/>
          </p:cNvGrpSpPr>
          <p:nvPr/>
        </p:nvGrpSpPr>
        <p:grpSpPr bwMode="auto">
          <a:xfrm>
            <a:off x="7620000" y="3624263"/>
            <a:ext cx="100013" cy="238125"/>
            <a:chOff x="621" y="1038"/>
            <a:chExt cx="63" cy="150"/>
          </a:xfrm>
        </p:grpSpPr>
        <p:sp>
          <p:nvSpPr>
            <p:cNvPr id="48194" name="Line 134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Oval 135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73" name="Group 136"/>
          <p:cNvGrpSpPr>
            <a:grpSpLocks/>
          </p:cNvGrpSpPr>
          <p:nvPr/>
        </p:nvGrpSpPr>
        <p:grpSpPr bwMode="auto">
          <a:xfrm>
            <a:off x="8220075" y="4033838"/>
            <a:ext cx="100013" cy="238125"/>
            <a:chOff x="621" y="1038"/>
            <a:chExt cx="63" cy="150"/>
          </a:xfrm>
        </p:grpSpPr>
        <p:sp>
          <p:nvSpPr>
            <p:cNvPr id="48192" name="Line 137"/>
            <p:cNvSpPr>
              <a:spLocks noChangeShapeType="1"/>
            </p:cNvSpPr>
            <p:nvPr/>
          </p:nvSpPr>
          <p:spPr bwMode="auto">
            <a:xfrm>
              <a:off x="651" y="1038"/>
              <a:ext cx="0" cy="1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Oval 138"/>
            <p:cNvSpPr>
              <a:spLocks noChangeArrowheads="1"/>
            </p:cNvSpPr>
            <p:nvPr/>
          </p:nvSpPr>
          <p:spPr bwMode="auto">
            <a:xfrm>
              <a:off x="621" y="1083"/>
              <a:ext cx="63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8175" name="Rectangle 139"/>
          <p:cNvSpPr>
            <a:spLocks noChangeArrowheads="1"/>
          </p:cNvSpPr>
          <p:nvPr/>
        </p:nvSpPr>
        <p:spPr bwMode="auto">
          <a:xfrm>
            <a:off x="4948238" y="1573213"/>
            <a:ext cx="3614737" cy="27574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76" name="Text Box 141"/>
          <p:cNvSpPr txBox="1">
            <a:spLocks noChangeArrowheads="1"/>
          </p:cNvSpPr>
          <p:nvPr/>
        </p:nvSpPr>
        <p:spPr bwMode="auto">
          <a:xfrm>
            <a:off x="1068388" y="966788"/>
            <a:ext cx="31130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</a:rPr>
              <a:t>Bacillus subtilis</a:t>
            </a:r>
          </a:p>
        </p:txBody>
      </p:sp>
      <p:sp>
        <p:nvSpPr>
          <p:cNvPr id="48177" name="Text Box 142"/>
          <p:cNvSpPr txBox="1">
            <a:spLocks noChangeArrowheads="1"/>
          </p:cNvSpPr>
          <p:nvPr/>
        </p:nvSpPr>
        <p:spPr bwMode="auto">
          <a:xfrm>
            <a:off x="5292725" y="962025"/>
            <a:ext cx="311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</a:rPr>
              <a:t>E coli</a:t>
            </a:r>
          </a:p>
        </p:txBody>
      </p:sp>
      <p:sp>
        <p:nvSpPr>
          <p:cNvPr id="48178" name="Text Box 144"/>
          <p:cNvSpPr txBox="1">
            <a:spLocks noChangeArrowheads="1"/>
          </p:cNvSpPr>
          <p:nvPr/>
        </p:nvSpPr>
        <p:spPr bwMode="auto">
          <a:xfrm>
            <a:off x="355600" y="5087938"/>
            <a:ext cx="8405813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Akashi &amp; </a:t>
            </a:r>
            <a:r>
              <a:rPr lang="en-US" sz="2000" b="1" dirty="0" err="1">
                <a:solidFill>
                  <a:srgbClr val="0000FF"/>
                </a:solidFill>
              </a:rPr>
              <a:t>Gojobori</a:t>
            </a:r>
            <a:r>
              <a:rPr lang="en-US" sz="2000" b="1" dirty="0">
                <a:solidFill>
                  <a:srgbClr val="0000FF"/>
                </a:solidFill>
              </a:rPr>
              <a:t> (2002) Metabolic efficiency and amino acid composition in the proteomes of </a:t>
            </a:r>
            <a:r>
              <a:rPr lang="en-US" sz="2000" b="1" i="1" dirty="0">
                <a:solidFill>
                  <a:srgbClr val="0000FF"/>
                </a:solidFill>
              </a:rPr>
              <a:t>Escherichia coli</a:t>
            </a:r>
            <a:r>
              <a:rPr lang="en-US" sz="2000" b="1" dirty="0">
                <a:solidFill>
                  <a:srgbClr val="0000FF"/>
                </a:solidFill>
              </a:rPr>
              <a:t> and </a:t>
            </a:r>
            <a:r>
              <a:rPr lang="en-US" sz="2000" b="1" i="1" dirty="0">
                <a:solidFill>
                  <a:srgbClr val="0000FF"/>
                </a:solidFill>
              </a:rPr>
              <a:t>Bacillus </a:t>
            </a:r>
            <a:r>
              <a:rPr lang="en-US" sz="2000" b="1" i="1" dirty="0" err="1">
                <a:solidFill>
                  <a:srgbClr val="0000FF"/>
                </a:solidFill>
              </a:rPr>
              <a:t>subtilis</a:t>
            </a:r>
            <a:r>
              <a:rPr lang="en-US" sz="2000" b="1" dirty="0">
                <a:solidFill>
                  <a:srgbClr val="0000FF"/>
                </a:solidFill>
              </a:rPr>
              <a:t>.  PNAS 99; pp3695-3700</a:t>
            </a:r>
          </a:p>
        </p:txBody>
      </p:sp>
      <p:sp>
        <p:nvSpPr>
          <p:cNvPr id="48179" name="Rectangle 199"/>
          <p:cNvSpPr>
            <a:spLocks noChangeArrowheads="1"/>
          </p:cNvSpPr>
          <p:nvPr/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90000"/>
              </a:lnSpc>
            </a:pPr>
            <a:r>
              <a:rPr lang="en-US" sz="2400" b="1">
                <a:solidFill>
                  <a:srgbClr val="0000FF"/>
                </a:solidFill>
              </a:rPr>
              <a:t>Energy Use Efficiency is under selective pressure</a:t>
            </a:r>
          </a:p>
          <a:p>
            <a:pPr defTabSz="957263">
              <a:lnSpc>
                <a:spcPct val="90000"/>
              </a:lnSpc>
            </a:pPr>
            <a:r>
              <a:rPr lang="en-US" sz="2400" b="1">
                <a:solidFill>
                  <a:srgbClr val="0000FF"/>
                </a:solidFill>
              </a:rPr>
              <a:t>Metabolic Costs of Amino Acid Biosynthesis</a:t>
            </a:r>
          </a:p>
        </p:txBody>
      </p:sp>
      <p:grpSp>
        <p:nvGrpSpPr>
          <p:cNvPr id="48174" name="Group 149"/>
          <p:cNvGrpSpPr>
            <a:grpSpLocks/>
          </p:cNvGrpSpPr>
          <p:nvPr/>
        </p:nvGrpSpPr>
        <p:grpSpPr bwMode="auto">
          <a:xfrm>
            <a:off x="430143" y="4343400"/>
            <a:ext cx="4098995" cy="400050"/>
            <a:chOff x="1908075" y="4470400"/>
            <a:chExt cx="4099533" cy="400110"/>
          </a:xfrm>
        </p:grpSpPr>
        <p:sp>
          <p:nvSpPr>
            <p:cNvPr id="145" name="Right Arrow 144"/>
            <p:cNvSpPr/>
            <p:nvPr/>
          </p:nvSpPr>
          <p:spPr>
            <a:xfrm>
              <a:off x="5029579" y="4529147"/>
              <a:ext cx="978029" cy="3048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8191" name="Text Box 140"/>
            <p:cNvSpPr txBox="1">
              <a:spLocks noChangeArrowheads="1"/>
            </p:cNvSpPr>
            <p:nvPr/>
          </p:nvSpPr>
          <p:spPr bwMode="auto">
            <a:xfrm>
              <a:off x="1908075" y="4470400"/>
              <a:ext cx="3398835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000000"/>
                  </a:solidFill>
                </a:rPr>
                <a:t>Codons</a:t>
              </a:r>
              <a:r>
                <a:rPr lang="en-US" sz="2000" b="1" dirty="0">
                  <a:solidFill>
                    <a:srgbClr val="000000"/>
                  </a:solidFill>
                </a:rPr>
                <a:t> in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Genome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180" name="Group 146"/>
          <p:cNvGrpSpPr>
            <a:grpSpLocks/>
          </p:cNvGrpSpPr>
          <p:nvPr/>
        </p:nvGrpSpPr>
        <p:grpSpPr bwMode="auto">
          <a:xfrm>
            <a:off x="4541838" y="1143000"/>
            <a:ext cx="400050" cy="3394075"/>
            <a:chOff x="150783" y="1355724"/>
            <a:chExt cx="400110" cy="3394075"/>
          </a:xfrm>
        </p:grpSpPr>
        <p:sp>
          <p:nvSpPr>
            <p:cNvPr id="149" name="Right Arrow 148"/>
            <p:cNvSpPr/>
            <p:nvPr/>
          </p:nvSpPr>
          <p:spPr>
            <a:xfrm rot="16200000">
              <a:off x="-107945" y="1936726"/>
              <a:ext cx="977900" cy="3048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8189" name="Text Box 143"/>
            <p:cNvSpPr txBox="1">
              <a:spLocks noChangeArrowheads="1"/>
            </p:cNvSpPr>
            <p:nvPr/>
          </p:nvSpPr>
          <p:spPr bwMode="auto">
            <a:xfrm rot="-5400000">
              <a:off x="-1346200" y="2852707"/>
              <a:ext cx="3394075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</a:rPr>
                <a:t>Energy Required</a:t>
              </a:r>
            </a:p>
          </p:txBody>
        </p:sp>
      </p:grpSp>
      <p:grpSp>
        <p:nvGrpSpPr>
          <p:cNvPr id="48181" name="Group 150"/>
          <p:cNvGrpSpPr>
            <a:grpSpLocks/>
          </p:cNvGrpSpPr>
          <p:nvPr/>
        </p:nvGrpSpPr>
        <p:grpSpPr bwMode="auto">
          <a:xfrm>
            <a:off x="4703264" y="4343400"/>
            <a:ext cx="3983536" cy="400050"/>
            <a:chOff x="2023547" y="4470400"/>
            <a:chExt cx="3984061" cy="400110"/>
          </a:xfrm>
        </p:grpSpPr>
        <p:sp>
          <p:nvSpPr>
            <p:cNvPr id="153" name="Right Arrow 152"/>
            <p:cNvSpPr/>
            <p:nvPr/>
          </p:nvSpPr>
          <p:spPr>
            <a:xfrm>
              <a:off x="5029579" y="4529147"/>
              <a:ext cx="978029" cy="3048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8187" name="Text Box 140"/>
            <p:cNvSpPr txBox="1">
              <a:spLocks noChangeArrowheads="1"/>
            </p:cNvSpPr>
            <p:nvPr/>
          </p:nvSpPr>
          <p:spPr bwMode="auto">
            <a:xfrm>
              <a:off x="2023547" y="4470400"/>
              <a:ext cx="339883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000000"/>
                  </a:solidFill>
                </a:rPr>
                <a:t>Codons</a:t>
              </a:r>
              <a:r>
                <a:rPr lang="en-US" sz="2000" b="1" dirty="0">
                  <a:solidFill>
                    <a:srgbClr val="000000"/>
                  </a:solidFill>
                </a:rPr>
                <a:t> in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Genome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182" name="Group 145"/>
          <p:cNvGrpSpPr>
            <a:grpSpLocks/>
          </p:cNvGrpSpPr>
          <p:nvPr/>
        </p:nvGrpSpPr>
        <p:grpSpPr bwMode="auto">
          <a:xfrm>
            <a:off x="361950" y="1143000"/>
            <a:ext cx="400050" cy="3394075"/>
            <a:chOff x="150783" y="1355724"/>
            <a:chExt cx="400110" cy="3394075"/>
          </a:xfrm>
        </p:grpSpPr>
        <p:sp>
          <p:nvSpPr>
            <p:cNvPr id="144" name="Right Arrow 143"/>
            <p:cNvSpPr/>
            <p:nvPr/>
          </p:nvSpPr>
          <p:spPr>
            <a:xfrm rot="16200000">
              <a:off x="-107944" y="1936726"/>
              <a:ext cx="977900" cy="3048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8185" name="Text Box 143"/>
            <p:cNvSpPr txBox="1">
              <a:spLocks noChangeArrowheads="1"/>
            </p:cNvSpPr>
            <p:nvPr/>
          </p:nvSpPr>
          <p:spPr bwMode="auto">
            <a:xfrm rot="-5400000">
              <a:off x="-1346200" y="2852707"/>
              <a:ext cx="3394075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</a:rPr>
                <a:t>Energy Required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790575" y="1436688"/>
            <a:ext cx="1306513" cy="2862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tabLst>
                <a:tab pos="666750" algn="l"/>
              </a:tabLst>
            </a:pPr>
            <a:r>
              <a:rPr lang="pt-BR" b="1"/>
              <a:t>Ala	11.7</a:t>
            </a:r>
            <a:endParaRPr lang="en-US"/>
          </a:p>
          <a:p>
            <a:pPr>
              <a:tabLst>
                <a:tab pos="666750" algn="l"/>
              </a:tabLst>
            </a:pPr>
            <a:r>
              <a:rPr lang="pt-BR" b="1" i="1">
                <a:solidFill>
                  <a:srgbClr val="C00000"/>
                </a:solidFill>
              </a:rPr>
              <a:t>Gly	11.7</a:t>
            </a:r>
            <a:endParaRPr lang="en-US" i="1">
              <a:solidFill>
                <a:srgbClr val="C00000"/>
              </a:solidFill>
            </a:endParaRPr>
          </a:p>
          <a:p>
            <a:pPr>
              <a:tabLst>
                <a:tab pos="666750" algn="l"/>
              </a:tabLst>
            </a:pPr>
            <a:r>
              <a:rPr lang="pt-BR" b="1"/>
              <a:t>Ser	11.7</a:t>
            </a:r>
            <a:endParaRPr lang="en-US"/>
          </a:p>
          <a:p>
            <a:pPr>
              <a:tabLst>
                <a:tab pos="666750" algn="l"/>
              </a:tabLst>
            </a:pPr>
            <a:r>
              <a:rPr lang="pt-BR" b="1"/>
              <a:t>Asp	12.7</a:t>
            </a:r>
            <a:endParaRPr lang="en-US"/>
          </a:p>
          <a:p>
            <a:pPr>
              <a:tabLst>
                <a:tab pos="666750" algn="l"/>
              </a:tabLst>
            </a:pPr>
            <a:r>
              <a:rPr lang="pt-BR" b="1"/>
              <a:t>Asn	14.7</a:t>
            </a:r>
            <a:endParaRPr lang="en-US"/>
          </a:p>
          <a:p>
            <a:pPr>
              <a:tabLst>
                <a:tab pos="666750" algn="l"/>
              </a:tabLst>
            </a:pPr>
            <a:r>
              <a:rPr lang="en-US" b="1"/>
              <a:t>Glu*	15.3</a:t>
            </a:r>
            <a:endParaRPr lang="en-US"/>
          </a:p>
          <a:p>
            <a:pPr>
              <a:tabLst>
                <a:tab pos="666750" algn="l"/>
              </a:tabLst>
            </a:pPr>
            <a:r>
              <a:rPr lang="en-US" b="1" i="1">
                <a:solidFill>
                  <a:srgbClr val="C00000"/>
                </a:solidFill>
              </a:rPr>
              <a:t>Gln	16.3</a:t>
            </a:r>
            <a:endParaRPr lang="en-US" i="1">
              <a:solidFill>
                <a:srgbClr val="C00000"/>
              </a:solidFill>
            </a:endParaRPr>
          </a:p>
          <a:p>
            <a:pPr>
              <a:tabLst>
                <a:tab pos="666750" algn="l"/>
              </a:tabLst>
            </a:pPr>
            <a:r>
              <a:rPr lang="en-US" b="1" u="sng">
                <a:solidFill>
                  <a:schemeClr val="accent2"/>
                </a:solidFill>
              </a:rPr>
              <a:t>Thr	18.7</a:t>
            </a:r>
            <a:endParaRPr lang="en-US" u="sng">
              <a:solidFill>
                <a:schemeClr val="accent2"/>
              </a:solidFill>
            </a:endParaRPr>
          </a:p>
          <a:p>
            <a:pPr>
              <a:tabLst>
                <a:tab pos="666750" algn="l"/>
              </a:tabLst>
            </a:pPr>
            <a:r>
              <a:rPr lang="en-US" b="1"/>
              <a:t>Pro	20.3</a:t>
            </a:r>
            <a:endParaRPr lang="en-US"/>
          </a:p>
          <a:p>
            <a:pPr>
              <a:tabLst>
                <a:tab pos="666750" algn="l"/>
              </a:tabLst>
            </a:pPr>
            <a:r>
              <a:rPr lang="en-US" b="1" u="sng">
                <a:solidFill>
                  <a:schemeClr val="accent2"/>
                </a:solidFill>
              </a:rPr>
              <a:t>Val*	23.3</a:t>
            </a:r>
            <a:endParaRPr lang="en-US" u="sng">
              <a:solidFill>
                <a:schemeClr val="accent2"/>
              </a:solidFill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3917950" y="1450975"/>
            <a:ext cx="2522538" cy="2862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Cys	24.7</a:t>
            </a:r>
            <a:endParaRPr lang="en-US" i="1">
              <a:solidFill>
                <a:srgbClr val="C00000"/>
              </a:solidFill>
            </a:endParaRPr>
          </a:p>
          <a:p>
            <a:r>
              <a:rPr lang="en-US" b="1" i="1">
                <a:solidFill>
                  <a:srgbClr val="C00000"/>
                </a:solidFill>
              </a:rPr>
              <a:t>Arg*27.3</a:t>
            </a:r>
            <a:endParaRPr lang="en-US" i="1">
              <a:solidFill>
                <a:srgbClr val="C00000"/>
              </a:solidFill>
            </a:endParaRPr>
          </a:p>
          <a:p>
            <a:r>
              <a:rPr lang="en-US" b="1" u="sng">
                <a:solidFill>
                  <a:schemeClr val="accent2"/>
                </a:solidFill>
              </a:rPr>
              <a:t>Leu*27.3</a:t>
            </a:r>
            <a:endParaRPr lang="en-US" u="sng">
              <a:solidFill>
                <a:schemeClr val="accent2"/>
              </a:solidFill>
            </a:endParaRPr>
          </a:p>
          <a:p>
            <a:r>
              <a:rPr lang="en-US" b="1" u="sng">
                <a:solidFill>
                  <a:schemeClr val="accent2"/>
                </a:solidFill>
              </a:rPr>
              <a:t>Lys</a:t>
            </a:r>
            <a:r>
              <a:rPr lang="en-US" u="sng">
                <a:solidFill>
                  <a:schemeClr val="accent2"/>
                </a:solidFill>
              </a:rPr>
              <a:t>	</a:t>
            </a:r>
            <a:r>
              <a:rPr lang="en-US" b="1" u="sng">
                <a:solidFill>
                  <a:schemeClr val="accent2"/>
                </a:solidFill>
              </a:rPr>
              <a:t>30.3</a:t>
            </a:r>
            <a:endParaRPr lang="en-US" u="sng">
              <a:solidFill>
                <a:schemeClr val="accent2"/>
              </a:solidFill>
            </a:endParaRPr>
          </a:p>
          <a:p>
            <a:r>
              <a:rPr lang="en-US" b="1" u="sng">
                <a:solidFill>
                  <a:schemeClr val="accent2"/>
                </a:solidFill>
              </a:rPr>
              <a:t>Ile*	32.3</a:t>
            </a:r>
            <a:endParaRPr lang="en-US" u="sng">
              <a:solidFill>
                <a:schemeClr val="accent2"/>
              </a:solidFill>
            </a:endParaRPr>
          </a:p>
          <a:p>
            <a:r>
              <a:rPr lang="en-US" b="1" u="sng">
                <a:solidFill>
                  <a:schemeClr val="accent2"/>
                </a:solidFill>
              </a:rPr>
              <a:t>Met	34.3</a:t>
            </a:r>
            <a:endParaRPr lang="en-US" u="sng">
              <a:solidFill>
                <a:schemeClr val="accent2"/>
              </a:solidFill>
            </a:endParaRPr>
          </a:p>
          <a:p>
            <a:r>
              <a:rPr lang="en-US" u="sng">
                <a:solidFill>
                  <a:schemeClr val="accent2"/>
                </a:solidFill>
              </a:rPr>
              <a:t>His	38.3</a:t>
            </a:r>
          </a:p>
          <a:p>
            <a:r>
              <a:rPr lang="en-US" b="1" i="1">
                <a:solidFill>
                  <a:srgbClr val="C00000"/>
                </a:solidFill>
              </a:rPr>
              <a:t>Tyr*	50.0</a:t>
            </a:r>
            <a:endParaRPr lang="en-US" i="1">
              <a:solidFill>
                <a:srgbClr val="C00000"/>
              </a:solidFill>
            </a:endParaRPr>
          </a:p>
          <a:p>
            <a:r>
              <a:rPr lang="en-US" b="1" u="sng">
                <a:solidFill>
                  <a:schemeClr val="accent2"/>
                </a:solidFill>
              </a:rPr>
              <a:t>Phe	52.0</a:t>
            </a:r>
            <a:endParaRPr lang="en-US" u="sng">
              <a:solidFill>
                <a:schemeClr val="accent2"/>
              </a:solidFill>
            </a:endParaRPr>
          </a:p>
          <a:p>
            <a:r>
              <a:rPr lang="en-US" b="1" u="sng">
                <a:solidFill>
                  <a:schemeClr val="accent2"/>
                </a:solidFill>
              </a:rPr>
              <a:t>Trp*	74.3</a:t>
            </a:r>
            <a:endParaRPr lang="en-US" u="sng">
              <a:solidFill>
                <a:schemeClr val="accent2"/>
              </a:solidFill>
            </a:endParaRP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457200" y="119063"/>
            <a:ext cx="82296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90000"/>
              </a:lnSpc>
            </a:pPr>
            <a:r>
              <a:rPr lang="en-US" sz="2400" b="1" u="sng">
                <a:solidFill>
                  <a:schemeClr val="accent2"/>
                </a:solidFill>
              </a:rPr>
              <a:t>Essential Amino Acids + </a:t>
            </a:r>
          </a:p>
          <a:p>
            <a:pPr defTabSz="957263">
              <a:lnSpc>
                <a:spcPct val="90000"/>
              </a:lnSpc>
            </a:pPr>
            <a:r>
              <a:rPr lang="en-US" sz="2400" b="1" i="1">
                <a:solidFill>
                  <a:srgbClr val="C00000"/>
                </a:solidFill>
              </a:rPr>
              <a:t>Conditionally Essential Amino Acids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222250" y="987425"/>
            <a:ext cx="2609850" cy="3968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Amino acid  ~P</a:t>
            </a:r>
            <a:r>
              <a:rPr lang="en-US" sz="2000" b="1" baseline="-25000">
                <a:solidFill>
                  <a:srgbClr val="000000"/>
                </a:solidFill>
              </a:rPr>
              <a:t>eq</a:t>
            </a:r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332163" y="996950"/>
            <a:ext cx="2609850" cy="3968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Amino acid  ~P</a:t>
            </a:r>
            <a:r>
              <a:rPr lang="en-US" sz="2000" b="1" baseline="-25000">
                <a:solidFill>
                  <a:srgbClr val="000000"/>
                </a:solidFill>
              </a:rPr>
              <a:t>eq</a:t>
            </a:r>
          </a:p>
        </p:txBody>
      </p:sp>
      <p:sp>
        <p:nvSpPr>
          <p:cNvPr id="50183" name="Line 10"/>
          <p:cNvSpPr>
            <a:spLocks noChangeShapeType="1"/>
          </p:cNvSpPr>
          <p:nvPr/>
        </p:nvSpPr>
        <p:spPr bwMode="auto">
          <a:xfrm>
            <a:off x="487363" y="1414463"/>
            <a:ext cx="199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597275" y="1409700"/>
            <a:ext cx="199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Text Box 12"/>
          <p:cNvSpPr txBox="1">
            <a:spLocks noChangeArrowheads="1"/>
          </p:cNvSpPr>
          <p:nvPr/>
        </p:nvSpPr>
        <p:spPr bwMode="auto">
          <a:xfrm>
            <a:off x="280988" y="5072063"/>
            <a:ext cx="8435975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Evolution eliminated biosynthesis of costly amino acids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from many higher organisms</a:t>
            </a:r>
          </a:p>
        </p:txBody>
      </p:sp>
      <p:sp>
        <p:nvSpPr>
          <p:cNvPr id="50186" name="TextBox 9"/>
          <p:cNvSpPr txBox="1">
            <a:spLocks noChangeArrowheads="1"/>
          </p:cNvSpPr>
          <p:nvPr/>
        </p:nvSpPr>
        <p:spPr bwMode="auto">
          <a:xfrm>
            <a:off x="762000" y="45720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* = Ile, Val, Tyr, Trp, Arg, Glu, and Leu correlated with thermotolerance 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Gene Expression Linked to Protein Stability?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/>
              <a:t>Protein Folding &amp; Aggregation Diseases in Humans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942975"/>
            <a:ext cx="8229600" cy="549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Alzheimer’s</a:t>
            </a:r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Parkinson’s </a:t>
            </a:r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Huntington’s</a:t>
            </a:r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Creutzfeldt-Jakob</a:t>
            </a:r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Cystic fibrosis</a:t>
            </a:r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Gaucher’s</a:t>
            </a:r>
            <a:endParaRPr lang="en-US" sz="2400" b="1" dirty="0" smtClean="0"/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Emphysema</a:t>
            </a:r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Chronic liver disease</a:t>
            </a:r>
          </a:p>
          <a:p>
            <a:pPr>
              <a:lnSpc>
                <a:spcPct val="75000"/>
              </a:lnSpc>
              <a:buClr>
                <a:srgbClr val="3333FF"/>
              </a:buClr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Nephrogenic</a:t>
            </a:r>
            <a:r>
              <a:rPr lang="en-US" sz="2400" b="1" dirty="0" smtClean="0"/>
              <a:t> diabetes </a:t>
            </a:r>
            <a:r>
              <a:rPr lang="en-US" sz="2400" b="1" dirty="0" err="1" smtClean="0"/>
              <a:t>insipidis</a:t>
            </a:r>
            <a:endParaRPr lang="en-US" sz="2400" b="1" dirty="0" smtClean="0"/>
          </a:p>
          <a:p>
            <a:pPr>
              <a:lnSpc>
                <a:spcPct val="75000"/>
              </a:lnSpc>
            </a:pPr>
            <a:endParaRPr lang="en-US" sz="2400" b="1" dirty="0" smtClean="0"/>
          </a:p>
          <a:p>
            <a:pPr>
              <a:lnSpc>
                <a:spcPct val="75000"/>
              </a:lnSpc>
              <a:buFontTx/>
              <a:buNone/>
            </a:pPr>
            <a:r>
              <a:rPr lang="en-US" sz="2400" b="1" dirty="0" smtClean="0">
                <a:solidFill>
                  <a:srgbClr val="3333FF"/>
                </a:solidFill>
              </a:rPr>
              <a:t>”Protein </a:t>
            </a:r>
            <a:r>
              <a:rPr lang="en-US" sz="2400" b="1" dirty="0" err="1" smtClean="0">
                <a:solidFill>
                  <a:srgbClr val="3333FF"/>
                </a:solidFill>
              </a:rPr>
              <a:t>misfolding</a:t>
            </a:r>
            <a:r>
              <a:rPr lang="en-US" sz="2400" b="1" dirty="0" smtClean="0">
                <a:solidFill>
                  <a:srgbClr val="3333FF"/>
                </a:solidFill>
              </a:rPr>
              <a:t> could be involved in up to half of all human diseases” Susan Lindquist MIT</a:t>
            </a:r>
          </a:p>
          <a:p>
            <a:pPr>
              <a:lnSpc>
                <a:spcPct val="75000"/>
              </a:lnSpc>
              <a:buFontTx/>
              <a:buNone/>
            </a:pPr>
            <a:endParaRPr lang="en-US" sz="2400" b="1" dirty="0" smtClean="0">
              <a:solidFill>
                <a:srgbClr val="3333FF"/>
              </a:solidFill>
            </a:endParaRPr>
          </a:p>
          <a:p>
            <a:pPr>
              <a:lnSpc>
                <a:spcPct val="75000"/>
              </a:lnSpc>
              <a:buFontTx/>
              <a:buNone/>
            </a:pPr>
            <a:endParaRPr lang="en-US" sz="2400" b="1" dirty="0" smtClean="0">
              <a:solidFill>
                <a:srgbClr val="3333FF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46600" y="868363"/>
            <a:ext cx="4586288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l-GR" sz="2400" b="1">
                <a:solidFill>
                  <a:srgbClr val="000000"/>
                </a:solidFill>
              </a:rPr>
              <a:t>α</a:t>
            </a:r>
            <a:r>
              <a:rPr lang="en-US" sz="2400" b="1">
                <a:solidFill>
                  <a:srgbClr val="000000"/>
                </a:solidFill>
              </a:rPr>
              <a:t>-Antitrypsin deficiency</a:t>
            </a:r>
          </a:p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Fabry (lipid metabolism)</a:t>
            </a:r>
          </a:p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Spinocerebellar ataxia</a:t>
            </a:r>
          </a:p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Sickle cell anemia</a:t>
            </a:r>
          </a:p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Fatal familial insomnia</a:t>
            </a:r>
          </a:p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Polyglutamine diseases</a:t>
            </a:r>
          </a:p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Prion diseases</a:t>
            </a:r>
          </a:p>
          <a:p>
            <a:pPr algn="l" defTabSz="957263">
              <a:lnSpc>
                <a:spcPct val="75000"/>
              </a:lnSpc>
              <a:spcBef>
                <a:spcPct val="25000"/>
              </a:spcBef>
              <a:buClr>
                <a:srgbClr val="3333FF"/>
              </a:buClr>
              <a:buFont typeface="Wingdings" pitchFamily="-111" charset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MS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395" y="5554124"/>
            <a:ext cx="699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FF"/>
                </a:solidFill>
              </a:rPr>
              <a:t>Functional rescue of mutant human </a:t>
            </a:r>
            <a:r>
              <a:rPr lang="en-US" sz="1200" b="1" dirty="0" err="1" smtClean="0">
                <a:solidFill>
                  <a:srgbClr val="0000FF"/>
                </a:solidFill>
              </a:rPr>
              <a:t>cystathionine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</a:rPr>
              <a:t>ß-synthase</a:t>
            </a:r>
            <a:r>
              <a:rPr lang="en-US" sz="1200" b="1" dirty="0" smtClean="0">
                <a:solidFill>
                  <a:srgbClr val="0000FF"/>
                </a:solidFill>
              </a:rPr>
              <a:t> by manipulation of hsp26 and hsp70 levels in </a:t>
            </a:r>
            <a:r>
              <a:rPr lang="en-US" sz="1200" b="1" dirty="0" err="1" smtClean="0">
                <a:solidFill>
                  <a:srgbClr val="0000FF"/>
                </a:solidFill>
              </a:rPr>
              <a:t>Saccharomyces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</a:rPr>
              <a:t>cerevisiae</a:t>
            </a:r>
            <a:r>
              <a:rPr lang="en-US" sz="1200" b="1" dirty="0" smtClean="0">
                <a:solidFill>
                  <a:srgbClr val="0000FF"/>
                </a:solidFill>
              </a:rPr>
              <a:t>. JBC 284(7) p4238-4245 (2009).  </a:t>
            </a:r>
          </a:p>
          <a:p>
            <a:pPr algn="l"/>
            <a:r>
              <a:rPr lang="en-US" sz="1200" b="1" dirty="0" smtClean="0">
                <a:solidFill>
                  <a:srgbClr val="0000FF"/>
                </a:solidFill>
              </a:rPr>
              <a:t>Activation of Mutant Enzyme Function In Vivo by Proteasome Inhibitors and Treatments that Induce Hsp70. Singh, Gupta, </a:t>
            </a:r>
            <a:r>
              <a:rPr lang="en-US" sz="1200" b="1" dirty="0" err="1" smtClean="0">
                <a:solidFill>
                  <a:srgbClr val="0000FF"/>
                </a:solidFill>
              </a:rPr>
              <a:t>Honig</a:t>
            </a:r>
            <a:r>
              <a:rPr lang="en-US" sz="1200" b="1" dirty="0" smtClean="0">
                <a:solidFill>
                  <a:srgbClr val="0000FF"/>
                </a:solidFill>
              </a:rPr>
              <a:t>, Kraus, &amp; Kruger. </a:t>
            </a:r>
            <a:r>
              <a:rPr lang="en-US" sz="1200" b="1" dirty="0" err="1" smtClean="0">
                <a:solidFill>
                  <a:srgbClr val="0000FF"/>
                </a:solidFill>
              </a:rPr>
              <a:t>PLoS</a:t>
            </a:r>
            <a:r>
              <a:rPr lang="en-US" sz="1200" b="1" dirty="0" smtClean="0">
                <a:solidFill>
                  <a:srgbClr val="0000FF"/>
                </a:solidFill>
              </a:rPr>
              <a:t> Genetics </a:t>
            </a:r>
            <a:r>
              <a:rPr lang="en-US" sz="1200" b="1" dirty="0" err="1" smtClean="0">
                <a:solidFill>
                  <a:srgbClr val="0000FF"/>
                </a:solidFill>
              </a:rPr>
              <a:t>Vol</a:t>
            </a:r>
            <a:r>
              <a:rPr lang="en-US" sz="1200" b="1" dirty="0" smtClean="0">
                <a:solidFill>
                  <a:srgbClr val="0000FF"/>
                </a:solidFill>
              </a:rPr>
              <a:t> 6(1) e1000807 (2010)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Mutant Rescue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Proteasome Inhibition &amp; Folding Enhancement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1733" y="956746"/>
            <a:ext cx="861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err="1" smtClean="0"/>
              <a:t>Cystathionine</a:t>
            </a:r>
            <a:r>
              <a:rPr lang="en-US" sz="2800" b="1" dirty="0" smtClean="0"/>
              <a:t> ß-</a:t>
            </a:r>
            <a:r>
              <a:rPr lang="en-US" sz="2800" b="1" dirty="0" err="1" smtClean="0"/>
              <a:t>Synthase</a:t>
            </a:r>
            <a:r>
              <a:rPr lang="en-US" sz="2800" b="1" dirty="0" smtClean="0"/>
              <a:t> (CBS)</a:t>
            </a:r>
          </a:p>
          <a:p>
            <a:r>
              <a:rPr lang="en-US" sz="2800" b="1" dirty="0" smtClean="0"/>
              <a:t>CBS mutations cause </a:t>
            </a:r>
            <a:r>
              <a:rPr lang="en-US" sz="2800" b="1" dirty="0" err="1" smtClean="0"/>
              <a:t>homocystinuria</a:t>
            </a:r>
            <a:endParaRPr lang="en-US" sz="2800" b="1" dirty="0" smtClean="0"/>
          </a:p>
          <a:p>
            <a:r>
              <a:rPr lang="en-US" sz="2800" b="1" dirty="0" smtClean="0"/>
              <a:t>Many alleles with </a:t>
            </a:r>
            <a:r>
              <a:rPr lang="en-US" sz="2800" b="1" dirty="0" err="1" smtClean="0"/>
              <a:t>nonsynonymous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aa</a:t>
            </a:r>
            <a:r>
              <a:rPr lang="en-US" sz="2800" b="1" dirty="0" smtClean="0"/>
              <a:t> substitutions</a:t>
            </a:r>
          </a:p>
          <a:p>
            <a:r>
              <a:rPr lang="en-US" sz="2800" b="1" dirty="0" smtClean="0"/>
              <a:t>CBS genes can be expressed in yeast</a:t>
            </a:r>
          </a:p>
          <a:p>
            <a:pPr lvl="1"/>
            <a:r>
              <a:rPr lang="en-US" sz="2400" b="1" dirty="0" smtClean="0"/>
              <a:t>WT CBS gene complements yeast auxotroph</a:t>
            </a:r>
          </a:p>
          <a:p>
            <a:pPr lvl="1"/>
            <a:r>
              <a:rPr lang="en-US" sz="2400" b="1" dirty="0" smtClean="0"/>
              <a:t>Mutant CBS genes do not</a:t>
            </a:r>
          </a:p>
          <a:p>
            <a:r>
              <a:rPr lang="en-US" sz="2800" b="1" dirty="0" smtClean="0"/>
              <a:t>17 of 18 mutants rescued by proteasome inhibitors</a:t>
            </a:r>
          </a:p>
          <a:p>
            <a:r>
              <a:rPr lang="en-US" sz="2800" b="1" dirty="0" smtClean="0"/>
              <a:t>True for TP53 mutants </a:t>
            </a:r>
            <a:r>
              <a:rPr lang="en-US" sz="2400" b="1" dirty="0" smtClean="0"/>
              <a:t>(Li-</a:t>
            </a:r>
            <a:r>
              <a:rPr lang="en-US" sz="2400" b="1" dirty="0" err="1" smtClean="0"/>
              <a:t>Fraumeni</a:t>
            </a:r>
            <a:r>
              <a:rPr lang="en-US" sz="2400" b="1" dirty="0" smtClean="0"/>
              <a:t> Syndrome) </a:t>
            </a:r>
            <a:r>
              <a:rPr lang="en-US" sz="2800" b="1" dirty="0" smtClean="0"/>
              <a:t>&amp;</a:t>
            </a:r>
          </a:p>
          <a:p>
            <a:r>
              <a:rPr lang="en-US" sz="2800" b="1" dirty="0" smtClean="0"/>
              <a:t>MTHFR mutants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methylenetetrahydrofolate</a:t>
            </a:r>
            <a:r>
              <a:rPr lang="en-US" sz="2400" b="1" dirty="0" smtClean="0"/>
              <a:t> deficiency)</a:t>
            </a:r>
          </a:p>
          <a:p>
            <a:r>
              <a:rPr lang="en-US" sz="2800" b="1" dirty="0" err="1" smtClean="0"/>
              <a:t>Bortezomib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EtOH</a:t>
            </a:r>
            <a:r>
              <a:rPr lang="en-US" sz="2800" b="1" dirty="0" smtClean="0"/>
              <a:t>, and </a:t>
            </a:r>
            <a:r>
              <a:rPr lang="en-US" sz="2800" b="1" i="1" dirty="0" smtClean="0"/>
              <a:t>Hsp26</a:t>
            </a:r>
            <a:r>
              <a:rPr lang="en-US" sz="2800" b="1" dirty="0" smtClean="0"/>
              <a:t> mutants all work</a:t>
            </a:r>
          </a:p>
          <a:p>
            <a:r>
              <a:rPr lang="en-US" sz="2800" b="1" dirty="0" smtClean="0"/>
              <a:t>MG132 rescues activity in patient fibroblasts 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766772"/>
          </a:xfrm>
        </p:spPr>
        <p:txBody>
          <a:bodyPr/>
          <a:lstStyle/>
          <a:p>
            <a:r>
              <a:rPr lang="en-US" dirty="0" err="1" smtClean="0"/>
              <a:t>Cystathionine</a:t>
            </a:r>
            <a:r>
              <a:rPr lang="en-US" dirty="0" smtClean="0"/>
              <a:t> </a:t>
            </a:r>
            <a:r>
              <a:rPr lang="en-US" dirty="0" err="1" smtClean="0"/>
              <a:t>β-Synthase</a:t>
            </a:r>
            <a:endParaRPr lang="en-US" dirty="0"/>
          </a:p>
        </p:txBody>
      </p:sp>
      <p:grpSp>
        <p:nvGrpSpPr>
          <p:cNvPr id="3" name="Group 100"/>
          <p:cNvGrpSpPr/>
          <p:nvPr/>
        </p:nvGrpSpPr>
        <p:grpSpPr>
          <a:xfrm>
            <a:off x="364077" y="618037"/>
            <a:ext cx="2633121" cy="1275261"/>
            <a:chOff x="643488" y="1363133"/>
            <a:chExt cx="2633121" cy="1275261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82133" y="1879600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1354675" y="1879594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727223" y="1888061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 flipV="1">
              <a:off x="2099765" y="1888055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2463852" y="1888061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1202266" y="1778001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5400000" flipH="1" flipV="1">
              <a:off x="1253064" y="1778001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 flipH="1" flipV="1">
              <a:off x="1608672" y="2226746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643488" y="1955798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O-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83754" y="1363133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26276" y="1676399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23975" y="2269062"/>
              <a:ext cx="66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NH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4"/>
          <p:cNvGrpSpPr/>
          <p:nvPr/>
        </p:nvGrpSpPr>
        <p:grpSpPr>
          <a:xfrm>
            <a:off x="3691445" y="4419592"/>
            <a:ext cx="2336809" cy="1275255"/>
            <a:chOff x="6087543" y="4114802"/>
            <a:chExt cx="2336809" cy="1275255"/>
          </a:xfrm>
        </p:grpSpPr>
        <p:cxnSp>
          <p:nvCxnSpPr>
            <p:cNvPr id="52" name="Straight Connector 51"/>
            <p:cNvCxnSpPr/>
            <p:nvPr/>
          </p:nvCxnSpPr>
          <p:spPr bwMode="auto">
            <a:xfrm flipV="1">
              <a:off x="6527994" y="4622884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 flipV="1">
              <a:off x="6900536" y="4622878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7273084" y="4631345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7645626" y="4631339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 flipH="1" flipV="1">
              <a:off x="7162805" y="4986879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 flipH="1" flipV="1">
              <a:off x="7492999" y="4529668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5400000" flipH="1" flipV="1">
              <a:off x="7543797" y="4529668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7874019" y="4707462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O-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366020" y="4114802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87543" y="4673597"/>
              <a:ext cx="55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78111" y="5020725"/>
              <a:ext cx="66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NH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03"/>
          <p:cNvGrpSpPr/>
          <p:nvPr/>
        </p:nvGrpSpPr>
        <p:grpSpPr>
          <a:xfrm>
            <a:off x="880524" y="4436524"/>
            <a:ext cx="2387536" cy="1261533"/>
            <a:chOff x="643489" y="4089400"/>
            <a:chExt cx="2387536" cy="1261533"/>
          </a:xfrm>
        </p:grpSpPr>
        <p:cxnSp>
          <p:nvCxnSpPr>
            <p:cNvPr id="40" name="Straight Connector 39"/>
            <p:cNvCxnSpPr/>
            <p:nvPr/>
          </p:nvCxnSpPr>
          <p:spPr bwMode="auto">
            <a:xfrm flipV="1">
              <a:off x="982121" y="4605962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 flipV="1">
              <a:off x="1354663" y="4605956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1727211" y="4614423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 flipV="1">
              <a:off x="2099753" y="4614417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 flipH="1" flipV="1">
              <a:off x="1202266" y="4504267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1253064" y="4504267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 flipH="1" flipV="1">
              <a:off x="1574799" y="4944535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1625597" y="4944535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643489" y="4682065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O-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83754" y="4089400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47821" y="4969933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70634" y="4673598"/>
              <a:ext cx="66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046969" y="626504"/>
            <a:ext cx="2421506" cy="1292193"/>
            <a:chOff x="6011313" y="1371600"/>
            <a:chExt cx="2421506" cy="129219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6528006" y="1896522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900548" y="1896516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7273096" y="1904983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7645638" y="1904977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7492999" y="1786468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 flipH="1" flipV="1">
              <a:off x="7543797" y="1786468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H="1" flipV="1">
              <a:off x="7162805" y="2252146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7882486" y="1981200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O-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66020" y="1371600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78109" y="2294461"/>
              <a:ext cx="66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NH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11313" y="1972727"/>
              <a:ext cx="66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HO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02"/>
          <p:cNvGrpSpPr/>
          <p:nvPr/>
        </p:nvGrpSpPr>
        <p:grpSpPr>
          <a:xfrm>
            <a:off x="1397052" y="2633123"/>
            <a:ext cx="4097869" cy="1295405"/>
            <a:chOff x="643489" y="2751661"/>
            <a:chExt cx="4097869" cy="1295405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982127" y="3285116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1354669" y="3285110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727217" y="3293577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 flipV="1">
              <a:off x="2099759" y="3293571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463846" y="3361267"/>
              <a:ext cx="245487" cy="1609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2954868" y="3361267"/>
              <a:ext cx="254055" cy="1609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3208936" y="3302038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 flipV="1">
              <a:off x="3581478" y="3302032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962505" y="3302044"/>
              <a:ext cx="372533" cy="228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 flipH="1" flipV="1">
              <a:off x="1202266" y="3175001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 flipH="1" flipV="1">
              <a:off x="1253064" y="3175001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 flipH="1" flipV="1">
              <a:off x="3809999" y="3640667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 flipH="1" flipV="1">
              <a:off x="3860797" y="3640667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 flipH="1" flipV="1">
              <a:off x="1608672" y="3632216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 flipH="1" flipV="1">
              <a:off x="3462872" y="3175013"/>
              <a:ext cx="2540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643489" y="3361265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O-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91025" y="3056464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O-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83754" y="2760134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83021" y="3666066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86642" y="2751661"/>
              <a:ext cx="66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NH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15506" y="3666060"/>
              <a:ext cx="66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NH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48474" y="3115734"/>
              <a:ext cx="55033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225774" y="1092180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08"/>
          <p:cNvGrpSpPr/>
          <p:nvPr/>
        </p:nvGrpSpPr>
        <p:grpSpPr>
          <a:xfrm>
            <a:off x="3412035" y="2184391"/>
            <a:ext cx="414867" cy="457200"/>
            <a:chOff x="702733" y="2929467"/>
            <a:chExt cx="414867" cy="457200"/>
          </a:xfrm>
        </p:grpSpPr>
        <p:sp>
          <p:nvSpPr>
            <p:cNvPr id="107" name="Down Arrow 106"/>
            <p:cNvSpPr/>
            <p:nvPr/>
          </p:nvSpPr>
          <p:spPr bwMode="auto">
            <a:xfrm>
              <a:off x="702733" y="2929467"/>
              <a:ext cx="203200" cy="457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8" name="Bent Arrow 107"/>
            <p:cNvSpPr/>
            <p:nvPr/>
          </p:nvSpPr>
          <p:spPr bwMode="auto">
            <a:xfrm flipV="1">
              <a:off x="762000" y="2929467"/>
              <a:ext cx="355600" cy="364066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708362" y="2260586"/>
            <a:ext cx="66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14"/>
          <p:cNvGrpSpPr/>
          <p:nvPr/>
        </p:nvGrpSpPr>
        <p:grpSpPr>
          <a:xfrm>
            <a:off x="3255402" y="4021659"/>
            <a:ext cx="579967" cy="457200"/>
            <a:chOff x="4051300" y="4258735"/>
            <a:chExt cx="579967" cy="457200"/>
          </a:xfrm>
        </p:grpSpPr>
        <p:grpSp>
          <p:nvGrpSpPr>
            <p:cNvPr id="15" name="Group 110"/>
            <p:cNvGrpSpPr/>
            <p:nvPr/>
          </p:nvGrpSpPr>
          <p:grpSpPr>
            <a:xfrm>
              <a:off x="4216400" y="4258735"/>
              <a:ext cx="414867" cy="457200"/>
              <a:chOff x="702733" y="2929467"/>
              <a:chExt cx="414867" cy="457200"/>
            </a:xfrm>
          </p:grpSpPr>
          <p:sp>
            <p:nvSpPr>
              <p:cNvPr id="112" name="Down Arrow 111"/>
              <p:cNvSpPr/>
              <p:nvPr/>
            </p:nvSpPr>
            <p:spPr bwMode="auto">
              <a:xfrm>
                <a:off x="702733" y="2929467"/>
                <a:ext cx="203200" cy="457200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13" name="Bent Arrow 112"/>
              <p:cNvSpPr/>
              <p:nvPr/>
            </p:nvSpPr>
            <p:spPr bwMode="auto">
              <a:xfrm flipV="1">
                <a:off x="762000" y="2929467"/>
                <a:ext cx="355600" cy="364066"/>
              </a:xfrm>
              <a:prstGeom prst="ben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</p:grpSp>
        <p:sp>
          <p:nvSpPr>
            <p:cNvPr id="114" name="Bent Arrow 113"/>
            <p:cNvSpPr/>
            <p:nvPr/>
          </p:nvSpPr>
          <p:spPr bwMode="auto">
            <a:xfrm rot="5400000">
              <a:off x="4055533" y="4351869"/>
              <a:ext cx="355600" cy="364066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2683895" y="3962387"/>
            <a:ext cx="66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33760" y="4097852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NH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43431" y="1777972"/>
            <a:ext cx="17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Homocysteine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588904" y="1786435"/>
            <a:ext cx="17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41365" y="5604924"/>
            <a:ext cx="17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α-Ketobutyrate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23235" y="5604921"/>
            <a:ext cx="17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Cysteine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83635" y="3335841"/>
            <a:ext cx="17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Cystathionine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4030079" y="2238923"/>
            <a:ext cx="3572933" cy="43654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pitchFamily="34" charset="-128"/>
              </a:rPr>
              <a:t>Cystathionine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pitchFamily="34" charset="-128"/>
              </a:rPr>
              <a:t>β-Synthase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67406" y="3911591"/>
            <a:ext cx="3191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Structure Known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Many mutants known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Disease = </a:t>
            </a:r>
            <a:r>
              <a:rPr lang="en-US" dirty="0" err="1" smtClean="0">
                <a:solidFill>
                  <a:srgbClr val="0000FF"/>
                </a:solidFill>
              </a:rPr>
              <a:t>homocystinuria</a:t>
            </a:r>
            <a:endParaRPr lang="en-US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966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Rescue of Defective CBS Proteins by Enhanced Folding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4" y="668854"/>
            <a:ext cx="6146800" cy="554566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Mutant 	Rescued in Yeast            Rescued in Mice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G307S 	ΔHsp26               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T262M 	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EtOH/Bortezomib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           MG132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D376N 	ΔHsp26               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T353M 	EtOH/ΔHsp26/Bortezomib    MG132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A231L 	EtOH/ΔHsp26     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T191M 	ΔHsp26               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G151R 	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Bortezomib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(35%)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L101P 	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Bortezomib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(28%)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N228S 	ΔHsp26/Bortezomib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Q528K 	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Bortezomib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(17%)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L496P 	ΔHsp26               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G116R 	Not Rescued       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A114V 	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Bortezomib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            Not Rescued (Het)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V320A 	ΔHsp26/Bortezomib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R224H 	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EtOH/Bortezomib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V168M 	ΔHsp26                   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A226T 	ΔHsp26/Bortezomib             Not tested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I278T 	EtOH/ΔHsp26/Bortezomib     MG132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267" y="5929860"/>
            <a:ext cx="549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Singh et al. </a:t>
            </a:r>
            <a:r>
              <a:rPr lang="en-US" dirty="0" err="1" smtClean="0"/>
              <a:t>PLoS</a:t>
            </a:r>
            <a:r>
              <a:rPr lang="en-US" dirty="0" smtClean="0"/>
              <a:t> Genetics 6(1): e1000807 (2010)</a:t>
            </a:r>
          </a:p>
          <a:p>
            <a:r>
              <a:rPr lang="en-US" dirty="0" smtClean="0"/>
              <a:t>Singh &amp; Kruger. JBC 284: p4238-4245 (2009)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196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Computational Analysis of CBS Mutant Stability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534" y="601121"/>
            <a:ext cx="4224867" cy="554566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Mutant 	Stability 	      RI Free energy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G307S 	Decrease 	8  	-1.96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T262M 	Decrease 	5  	-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0.6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D376N 	Decrease 	7  	-1.98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T353M 	Increase 	2 	 0.52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A231L 	Increase 	5 	 0.15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T191M 	Decrease 	5 	-0.01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G151R 	Decrease 	8 	-2.48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L101P 	Decrease 	7 	-1.66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N228S 	Decrease 	8 	-0.86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Q528K 	Decrease 	1 	-0.62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L496P 	Decrease 	4 	-0.94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G116R 	Decrease 	9 	-1.92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A114V 	Decrease 	2 	-0.7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V320A 	Decrease 	10 	-2.9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R224H 	Decrease 	8 	-1.69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V168M 	Decrease 	7 	-0.26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A226T 	Decrease 	8 	-1.15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I278T 	Decrease 	8 	-1.63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267" y="5929860"/>
            <a:ext cx="549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Juan Antonio </a:t>
            </a:r>
            <a:r>
              <a:rPr lang="en-US" dirty="0" err="1" smtClean="0"/>
              <a:t>Raygoza</a:t>
            </a:r>
            <a:r>
              <a:rPr lang="en-US" dirty="0" smtClean="0"/>
              <a:t> </a:t>
            </a:r>
            <a:r>
              <a:rPr lang="en-US" dirty="0" err="1" smtClean="0"/>
              <a:t>Garay</a:t>
            </a:r>
            <a:r>
              <a:rPr lang="en-US" dirty="0" smtClean="0"/>
              <a:t> </a:t>
            </a:r>
          </a:p>
          <a:p>
            <a:r>
              <a:rPr lang="en-US" dirty="0" smtClean="0"/>
              <a:t>Eric Lyons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3466" y="3132667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i-Mutant2.0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67" y="3572932"/>
            <a:ext cx="4272333" cy="22627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/>
          <p:cNvSpPr/>
          <p:nvPr/>
        </p:nvSpPr>
        <p:spPr bwMode="auto">
          <a:xfrm>
            <a:off x="7857068" y="101600"/>
            <a:ext cx="1227667" cy="5748867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261"/>
            <a:ext cx="8229600" cy="7547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PIT1 Disease Mutants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048002" y="1295400"/>
            <a:ext cx="719666" cy="635000"/>
            <a:chOff x="4936067" y="1354667"/>
            <a:chExt cx="719666" cy="635000"/>
          </a:xfrm>
        </p:grpSpPr>
        <p:sp>
          <p:nvSpPr>
            <p:cNvPr id="6" name="Pie 5"/>
            <p:cNvSpPr/>
            <p:nvPr/>
          </p:nvSpPr>
          <p:spPr bwMode="auto">
            <a:xfrm flipH="1">
              <a:off x="4936067" y="1354667"/>
              <a:ext cx="719666" cy="6350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995331" y="1363134"/>
              <a:ext cx="635001" cy="618067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1566336" y="1261532"/>
            <a:ext cx="745067" cy="702734"/>
            <a:chOff x="1117601" y="2819399"/>
            <a:chExt cx="745067" cy="70273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185333" y="2895600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1117601" y="2819399"/>
              <a:ext cx="745067" cy="7027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21"/>
          <p:cNvGrpSpPr/>
          <p:nvPr/>
        </p:nvGrpSpPr>
        <p:grpSpPr>
          <a:xfrm>
            <a:off x="7044293" y="1261532"/>
            <a:ext cx="745067" cy="702734"/>
            <a:chOff x="2844801" y="2963332"/>
            <a:chExt cx="745067" cy="702734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2844801" y="2963332"/>
              <a:ext cx="745067" cy="7027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2904051" y="2997205"/>
              <a:ext cx="635001" cy="618067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8111066" y="177783"/>
            <a:ext cx="592667" cy="550333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19531" y="1075250"/>
            <a:ext cx="635001" cy="618067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5535" y="694248"/>
            <a:ext cx="11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9403" y="1684848"/>
            <a:ext cx="11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female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30"/>
          <p:cNvGrpSpPr/>
          <p:nvPr/>
        </p:nvGrpSpPr>
        <p:grpSpPr>
          <a:xfrm>
            <a:off x="8119533" y="2201313"/>
            <a:ext cx="601133" cy="550334"/>
            <a:chOff x="6045200" y="1405466"/>
            <a:chExt cx="601133" cy="55033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045200" y="1405467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341535" y="1405466"/>
              <a:ext cx="304798" cy="550333"/>
            </a:xfrm>
            <a:prstGeom prst="rect">
              <a:avLst/>
            </a:prstGeom>
            <a:solidFill>
              <a:srgbClr val="0000FF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65535" y="2700850"/>
            <a:ext cx="110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carrier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34"/>
          <p:cNvGrpSpPr/>
          <p:nvPr/>
        </p:nvGrpSpPr>
        <p:grpSpPr>
          <a:xfrm>
            <a:off x="8060267" y="3479782"/>
            <a:ext cx="719666" cy="635000"/>
            <a:chOff x="4936067" y="1354667"/>
            <a:chExt cx="719666" cy="635000"/>
          </a:xfrm>
        </p:grpSpPr>
        <p:sp>
          <p:nvSpPr>
            <p:cNvPr id="36" name="Pie 35"/>
            <p:cNvSpPr/>
            <p:nvPr/>
          </p:nvSpPr>
          <p:spPr bwMode="auto">
            <a:xfrm flipH="1">
              <a:off x="4936067" y="1354667"/>
              <a:ext cx="719666" cy="6350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995331" y="1363134"/>
              <a:ext cx="635001" cy="618067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90935" y="4055514"/>
            <a:ext cx="110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female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carrier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10800000" flipV="1">
            <a:off x="8068734" y="4707447"/>
            <a:ext cx="745067" cy="7027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882466" y="5477915"/>
            <a:ext cx="126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deceased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468" y="711182"/>
            <a:ext cx="133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Generation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000" y="1388515"/>
            <a:ext cx="11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466" y="2785516"/>
            <a:ext cx="11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1" y="4165581"/>
            <a:ext cx="11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III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2345270" y="1955798"/>
            <a:ext cx="694267" cy="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47"/>
          <p:cNvGrpSpPr/>
          <p:nvPr/>
        </p:nvGrpSpPr>
        <p:grpSpPr>
          <a:xfrm>
            <a:off x="5528757" y="1261532"/>
            <a:ext cx="745067" cy="702734"/>
            <a:chOff x="1117601" y="2819399"/>
            <a:chExt cx="745067" cy="702734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185333" y="2895600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10800000" flipV="1">
              <a:off x="1117601" y="2819399"/>
              <a:ext cx="745067" cy="7027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52"/>
          <p:cNvGrpSpPr/>
          <p:nvPr/>
        </p:nvGrpSpPr>
        <p:grpSpPr>
          <a:xfrm>
            <a:off x="787400" y="2658533"/>
            <a:ext cx="719666" cy="635000"/>
            <a:chOff x="4936067" y="1354667"/>
            <a:chExt cx="719666" cy="635000"/>
          </a:xfrm>
        </p:grpSpPr>
        <p:sp>
          <p:nvSpPr>
            <p:cNvPr id="54" name="Pie 53"/>
            <p:cNvSpPr/>
            <p:nvPr/>
          </p:nvSpPr>
          <p:spPr bwMode="auto">
            <a:xfrm flipH="1">
              <a:off x="4936067" y="1354667"/>
              <a:ext cx="719666" cy="6350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995331" y="1363134"/>
              <a:ext cx="635001" cy="618067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60" name="Oval 59"/>
          <p:cNvSpPr/>
          <p:nvPr/>
        </p:nvSpPr>
        <p:spPr bwMode="auto">
          <a:xfrm>
            <a:off x="5613398" y="2666999"/>
            <a:ext cx="635001" cy="618067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358462" y="2666999"/>
            <a:ext cx="635001" cy="618067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103529" y="2700867"/>
            <a:ext cx="592667" cy="550333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2226735" y="1612900"/>
            <a:ext cx="880531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206066" y="1604434"/>
            <a:ext cx="880531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61" idx="0"/>
          </p:cNvCxnSpPr>
          <p:nvPr/>
        </p:nvCxnSpPr>
        <p:spPr bwMode="auto">
          <a:xfrm rot="16200000" flipH="1">
            <a:off x="6136217" y="2127252"/>
            <a:ext cx="1066801" cy="126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5909733" y="2302934"/>
            <a:ext cx="1507067" cy="84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16200000" flipH="1">
            <a:off x="5744635" y="2501899"/>
            <a:ext cx="364066" cy="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16200000" flipH="1">
            <a:off x="7217831" y="2501899"/>
            <a:ext cx="364066" cy="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endCxn id="60" idx="2"/>
          </p:cNvCxnSpPr>
          <p:nvPr/>
        </p:nvCxnSpPr>
        <p:spPr bwMode="auto">
          <a:xfrm>
            <a:off x="5257800" y="2967567"/>
            <a:ext cx="355598" cy="84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34"/>
          <p:cNvGrpSpPr/>
          <p:nvPr/>
        </p:nvGrpSpPr>
        <p:grpSpPr>
          <a:xfrm>
            <a:off x="1143000" y="2294467"/>
            <a:ext cx="4114800" cy="999066"/>
            <a:chOff x="1143000" y="2294467"/>
            <a:chExt cx="4114800" cy="999066"/>
          </a:xfrm>
        </p:grpSpPr>
        <p:sp>
          <p:nvSpPr>
            <p:cNvPr id="4" name="Rectangle 3"/>
            <p:cNvSpPr/>
            <p:nvPr/>
          </p:nvSpPr>
          <p:spPr bwMode="auto">
            <a:xfrm>
              <a:off x="3132666" y="2700867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370664" y="2667000"/>
              <a:ext cx="635001" cy="618067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grpSp>
          <p:nvGrpSpPr>
            <p:cNvPr id="20" name="Group 10"/>
            <p:cNvGrpSpPr/>
            <p:nvPr/>
          </p:nvGrpSpPr>
          <p:grpSpPr>
            <a:xfrm>
              <a:off x="4656667" y="2700866"/>
              <a:ext cx="601133" cy="550334"/>
              <a:chOff x="6045200" y="1405466"/>
              <a:chExt cx="601133" cy="550334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6045200" y="1405467"/>
                <a:ext cx="592667" cy="550333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341535" y="1405466"/>
                <a:ext cx="304798" cy="550333"/>
              </a:xfrm>
              <a:prstGeom prst="rect">
                <a:avLst/>
              </a:prstGeom>
              <a:solidFill>
                <a:srgbClr val="0000FF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</p:grpSp>
        <p:grpSp>
          <p:nvGrpSpPr>
            <p:cNvPr id="22" name="Group 55"/>
            <p:cNvGrpSpPr/>
            <p:nvPr/>
          </p:nvGrpSpPr>
          <p:grpSpPr>
            <a:xfrm>
              <a:off x="3810021" y="2658533"/>
              <a:ext cx="719666" cy="635000"/>
              <a:chOff x="4936067" y="1354667"/>
              <a:chExt cx="719666" cy="635000"/>
            </a:xfrm>
          </p:grpSpPr>
          <p:sp>
            <p:nvSpPr>
              <p:cNvPr id="57" name="Pie 56"/>
              <p:cNvSpPr/>
              <p:nvPr/>
            </p:nvSpPr>
            <p:spPr bwMode="auto">
              <a:xfrm flipH="1">
                <a:off x="4936067" y="1354667"/>
                <a:ext cx="719666" cy="635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4995331" y="1363134"/>
                <a:ext cx="635001" cy="618067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 bwMode="auto">
            <a:xfrm>
              <a:off x="1625600" y="2700867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1143000" y="2302933"/>
              <a:ext cx="3810000" cy="84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H="1">
              <a:off x="977902" y="2476498"/>
              <a:ext cx="364066" cy="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6200000" flipH="1">
              <a:off x="2510368" y="2493431"/>
              <a:ext cx="364066" cy="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3992035" y="2501898"/>
              <a:ext cx="364066" cy="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4754035" y="2501899"/>
              <a:ext cx="364066" cy="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endCxn id="5" idx="2"/>
            </p:cNvCxnSpPr>
            <p:nvPr/>
          </p:nvCxnSpPr>
          <p:spPr bwMode="auto">
            <a:xfrm>
              <a:off x="2201332" y="2967567"/>
              <a:ext cx="169332" cy="84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3708399" y="2967567"/>
              <a:ext cx="169332" cy="84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3" name="Straight Connector 102"/>
          <p:cNvCxnSpPr/>
          <p:nvPr/>
        </p:nvCxnSpPr>
        <p:spPr bwMode="auto">
          <a:xfrm rot="5400000">
            <a:off x="1993902" y="3272362"/>
            <a:ext cx="601137" cy="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>
            <a:off x="3500969" y="3280829"/>
            <a:ext cx="601137" cy="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16200000" flipH="1">
            <a:off x="5126568" y="3289301"/>
            <a:ext cx="643471" cy="84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132"/>
          <p:cNvGrpSpPr/>
          <p:nvPr/>
        </p:nvGrpSpPr>
        <p:grpSpPr>
          <a:xfrm>
            <a:off x="1396991" y="3581400"/>
            <a:ext cx="1354667" cy="1049867"/>
            <a:chOff x="1625600" y="3581400"/>
            <a:chExt cx="1354667" cy="1049867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625600" y="4080933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387600" y="4080934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 bwMode="auto">
            <a:xfrm>
              <a:off x="1905000" y="3581400"/>
              <a:ext cx="778933" cy="84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5400000">
              <a:off x="2446868" y="3818468"/>
              <a:ext cx="482600" cy="84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 flipH="1">
              <a:off x="1680634" y="3822699"/>
              <a:ext cx="482600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133"/>
          <p:cNvGrpSpPr/>
          <p:nvPr/>
        </p:nvGrpSpPr>
        <p:grpSpPr>
          <a:xfrm>
            <a:off x="3132666" y="3572933"/>
            <a:ext cx="1371599" cy="1117601"/>
            <a:chOff x="3132666" y="3572933"/>
            <a:chExt cx="1371599" cy="1117601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132666" y="4080933"/>
              <a:ext cx="592667" cy="550333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869264" y="4072467"/>
              <a:ext cx="635001" cy="618067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rot="16200000" flipH="1">
              <a:off x="3179235" y="3814231"/>
              <a:ext cx="491066" cy="84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16200000" flipH="1">
              <a:off x="3945467" y="3835399"/>
              <a:ext cx="474134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3420534" y="3589866"/>
              <a:ext cx="778933" cy="84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131"/>
          <p:cNvGrpSpPr/>
          <p:nvPr/>
        </p:nvGrpSpPr>
        <p:grpSpPr>
          <a:xfrm>
            <a:off x="4783676" y="3598333"/>
            <a:ext cx="2506122" cy="1109132"/>
            <a:chOff x="4580468" y="3598333"/>
            <a:chExt cx="2506122" cy="1109132"/>
          </a:xfrm>
        </p:grpSpPr>
        <p:grpSp>
          <p:nvGrpSpPr>
            <p:cNvPr id="35" name="Group 40"/>
            <p:cNvGrpSpPr/>
            <p:nvPr/>
          </p:nvGrpSpPr>
          <p:grpSpPr>
            <a:xfrm>
              <a:off x="4580468" y="4004731"/>
              <a:ext cx="745067" cy="702734"/>
              <a:chOff x="5215468" y="2980265"/>
              <a:chExt cx="745067" cy="702734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rot="10800000" flipV="1">
                <a:off x="5215468" y="2980265"/>
                <a:ext cx="745067" cy="70273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1" name="Group 22"/>
              <p:cNvGrpSpPr/>
              <p:nvPr/>
            </p:nvGrpSpPr>
            <p:grpSpPr>
              <a:xfrm>
                <a:off x="5291667" y="3048000"/>
                <a:ext cx="601133" cy="550334"/>
                <a:chOff x="6045200" y="1405466"/>
                <a:chExt cx="601133" cy="550334"/>
              </a:xfrm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6045200" y="1405467"/>
                  <a:ext cx="592667" cy="550333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6341535" y="1405466"/>
                  <a:ext cx="304798" cy="550333"/>
                </a:xfrm>
                <a:prstGeom prst="rect">
                  <a:avLst/>
                </a:prstGeom>
                <a:solidFill>
                  <a:srgbClr val="0000FF"/>
                </a:solidFill>
                <a:ln w="381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</p:grpSp>
        <p:sp>
          <p:nvSpPr>
            <p:cNvPr id="66" name="Oval 65"/>
            <p:cNvSpPr/>
            <p:nvPr/>
          </p:nvSpPr>
          <p:spPr bwMode="auto">
            <a:xfrm>
              <a:off x="5604931" y="4004734"/>
              <a:ext cx="635001" cy="618067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6366924" y="4030133"/>
              <a:ext cx="719666" cy="635000"/>
              <a:chOff x="4936067" y="1354667"/>
              <a:chExt cx="719666" cy="635000"/>
            </a:xfrm>
          </p:grpSpPr>
          <p:sp>
            <p:nvSpPr>
              <p:cNvPr id="69" name="Pie 68"/>
              <p:cNvSpPr/>
              <p:nvPr/>
            </p:nvSpPr>
            <p:spPr bwMode="auto">
              <a:xfrm flipH="1">
                <a:off x="4936067" y="1354667"/>
                <a:ext cx="719666" cy="635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4995331" y="1363134"/>
                <a:ext cx="635001" cy="618067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</p:grp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4711701" y="3839631"/>
              <a:ext cx="482600" cy="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5710768" y="3805764"/>
              <a:ext cx="414866" cy="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6519335" y="3826932"/>
              <a:ext cx="440266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4944533" y="3598334"/>
              <a:ext cx="1811867" cy="169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6" name="Right Arrow 135"/>
          <p:cNvSpPr/>
          <p:nvPr/>
        </p:nvSpPr>
        <p:spPr bwMode="auto">
          <a:xfrm rot="18541755">
            <a:off x="6497830" y="4675354"/>
            <a:ext cx="470224" cy="28847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842003" y="4952977"/>
            <a:ext cx="11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proband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43933" y="4800600"/>
            <a:ext cx="536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Monoallelic</a:t>
            </a:r>
            <a:r>
              <a:rPr lang="en-US" sz="1200" dirty="0" smtClean="0">
                <a:solidFill>
                  <a:srgbClr val="000000"/>
                </a:solidFill>
              </a:rPr>
              <a:t> expression of normal mRNA in the PIT1 mutation </a:t>
            </a:r>
            <a:r>
              <a:rPr lang="en-US" sz="1200" dirty="0" err="1" smtClean="0">
                <a:solidFill>
                  <a:srgbClr val="000000"/>
                </a:solidFill>
              </a:rPr>
              <a:t>heterozygotes</a:t>
            </a:r>
            <a:r>
              <a:rPr lang="en-US" sz="1200" dirty="0" smtClean="0">
                <a:solidFill>
                  <a:srgbClr val="000000"/>
                </a:solidFill>
              </a:rPr>
              <a:t> with normal phenotype and </a:t>
            </a:r>
            <a:r>
              <a:rPr lang="en-US" sz="1200" dirty="0" err="1" smtClean="0">
                <a:solidFill>
                  <a:srgbClr val="000000"/>
                </a:solidFill>
              </a:rPr>
              <a:t>biallelic</a:t>
            </a:r>
            <a:r>
              <a:rPr lang="en-US" sz="1200" dirty="0" smtClean="0">
                <a:solidFill>
                  <a:srgbClr val="000000"/>
                </a:solidFill>
              </a:rPr>
              <a:t> expression in the abnormal phenotype.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Okamoto et al (1994) Human Molecular Genetics 3(9): 1565-1568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971800" y="677334"/>
            <a:ext cx="3395134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Mutation = Arg271Trp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26067" y="5503333"/>
            <a:ext cx="5850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rgbClr val="000000"/>
                </a:solidFill>
              </a:rPr>
              <a:t>mscqaftsadtfiplnsdasatlplimhhsaaeclpvsnhatvmstatglhysvpschy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/>
            <a:r>
              <a:rPr lang="en-US" sz="1400" dirty="0" err="1" smtClean="0">
                <a:solidFill>
                  <a:srgbClr val="000000"/>
                </a:solidFill>
              </a:rPr>
              <a:t>gnqpstygvmagsltpclykfpdhtlshgfppihqpllaedptaadfkqelrrksklvee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/>
            <a:r>
              <a:rPr lang="en-US" sz="1400" dirty="0" err="1" smtClean="0">
                <a:solidFill>
                  <a:srgbClr val="000000"/>
                </a:solidFill>
              </a:rPr>
              <a:t>pidmdspeirelekfanefkvrriklgytqtnvgealaavhgsefsqtticrfenlqlsf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/>
            <a:r>
              <a:rPr lang="en-US" sz="1400" dirty="0" err="1" smtClean="0">
                <a:solidFill>
                  <a:srgbClr val="000000"/>
                </a:solidFill>
              </a:rPr>
              <a:t>knacklkailskwleeaeqvgalynekvganerkrkrrttisiaakdalerhfgeqnkps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/>
            <a:r>
              <a:rPr lang="en-US" sz="1400" dirty="0" err="1" smtClean="0">
                <a:solidFill>
                  <a:srgbClr val="000000"/>
                </a:solidFill>
              </a:rPr>
              <a:t>sqeimrmaeelnlekevvrvwfcnrrqrekrvktslnqslfsiskehlecr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Any Theory Should Explain Why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862" y="791665"/>
            <a:ext cx="848560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</a:rPr>
              <a:t>Heterosis: 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Increases cell proliferation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Does not change developmental progression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Is present after purging obvious detrimental alleles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Is higher in progressive polyploids </a:t>
            </a:r>
            <a:r>
              <a:rPr lang="en-US" sz="2800" b="1" dirty="0" err="1" smtClean="0">
                <a:solidFill>
                  <a:srgbClr val="0000FF"/>
                </a:solidFill>
              </a:rPr>
              <a:t>vs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autopolyploids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Is higher with increasing genetic difference (to a limit)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Is dosage dependent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Is decreased by </a:t>
            </a:r>
            <a:r>
              <a:rPr lang="en-US" sz="2800" b="1" dirty="0" err="1" smtClean="0">
                <a:solidFill>
                  <a:srgbClr val="0000FF"/>
                </a:solidFill>
              </a:rPr>
              <a:t>aneuploidy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Alters circadian gene expression in inbreds </a:t>
            </a:r>
            <a:r>
              <a:rPr lang="en-US" sz="2800" b="1" dirty="0" err="1" smtClean="0">
                <a:solidFill>
                  <a:srgbClr val="0000FF"/>
                </a:solidFill>
              </a:rPr>
              <a:t>vs</a:t>
            </a:r>
            <a:r>
              <a:rPr lang="en-US" sz="2800" b="1" dirty="0" smtClean="0">
                <a:solidFill>
                  <a:srgbClr val="0000FF"/>
                </a:solidFill>
              </a:rPr>
              <a:t> hybrids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Is proportional to the number of alleles</a:t>
            </a: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Is proportional to the level of additive gene expression</a:t>
            </a:r>
          </a:p>
          <a:p>
            <a:pPr algn="l"/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9238"/>
          </a:xfrm>
        </p:spPr>
        <p:txBody>
          <a:bodyPr/>
          <a:lstStyle/>
          <a:p>
            <a:r>
              <a:rPr lang="en-US" sz="3200" dirty="0" smtClean="0"/>
              <a:t>Paradoxical Gene Expression in Disease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85546" y="1492586"/>
            <a:ext cx="5533821" cy="82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42241" y="1657515"/>
            <a:ext cx="202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Wild type gene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2183" y="1929650"/>
            <a:ext cx="315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AAAA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3366FF"/>
                </a:solidFill>
              </a:rPr>
              <a:t>AAAA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 flipV="1">
            <a:off x="3166896" y="1509078"/>
            <a:ext cx="717500" cy="54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H="1" flipV="1">
            <a:off x="3921336" y="1504794"/>
            <a:ext cx="717500" cy="54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047240" y="1072009"/>
            <a:ext cx="16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Stop </a:t>
            </a:r>
            <a:r>
              <a:rPr lang="en-US" b="1" dirty="0" err="1" smtClean="0">
                <a:solidFill>
                  <a:srgbClr val="000000"/>
                </a:solidFill>
              </a:rPr>
              <a:t>Codon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5509079" y="1385378"/>
            <a:ext cx="288650" cy="20520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89497" y="2898454"/>
            <a:ext cx="5533821" cy="82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46192" y="3063383"/>
            <a:ext cx="202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Mutant gene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6134" y="3335518"/>
            <a:ext cx="315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AAAAAAAA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10800000" flipV="1">
            <a:off x="3170847" y="2914946"/>
            <a:ext cx="717500" cy="54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 flipH="1" flipV="1">
            <a:off x="3925287" y="2910662"/>
            <a:ext cx="717500" cy="544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92457" y="2469631"/>
            <a:ext cx="16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Stop Codons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5513030" y="2791246"/>
            <a:ext cx="288650" cy="20520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4345890" y="2786962"/>
            <a:ext cx="288650" cy="20520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989655" y="1426649"/>
            <a:ext cx="4663749" cy="164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18476" y="1162755"/>
            <a:ext cx="182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ORF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964914" y="2836444"/>
            <a:ext cx="3525301" cy="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2428" y="2552134"/>
            <a:ext cx="182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ORF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243075" y="1542096"/>
            <a:ext cx="2729798" cy="2976989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2758" y="1542096"/>
            <a:ext cx="22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Proteins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6464300" y="2393950"/>
            <a:ext cx="36512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372475" y="2695575"/>
            <a:ext cx="365125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8372475" y="2393950"/>
            <a:ext cx="36512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42200" y="2390775"/>
            <a:ext cx="365125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3298302">
            <a:off x="6311900" y="3092450"/>
            <a:ext cx="1050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>
                <a:solidFill>
                  <a:srgbClr val="000000"/>
                </a:solidFill>
              </a:rPr>
              <a:t>Wild type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3298302">
            <a:off x="7261225" y="3060702"/>
            <a:ext cx="1050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>
                <a:solidFill>
                  <a:srgbClr val="000000"/>
                </a:solidFill>
              </a:rPr>
              <a:t>Het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3298302">
            <a:off x="8055871" y="3109149"/>
            <a:ext cx="1153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>
                <a:solidFill>
                  <a:srgbClr val="000000"/>
                </a:solidFill>
              </a:rPr>
              <a:t>Homo. Mutant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673" y="3644937"/>
            <a:ext cx="73316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 disease gene expression in heterozygote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 disease symptoms in some homozygous cases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Disease genes encode less stable proteins</a:t>
            </a: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Examples include:</a:t>
            </a:r>
          </a:p>
          <a:p>
            <a:pPr lvl="1" algn="l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 Canine cyclic neutropenia (stem cell disease)</a:t>
            </a:r>
          </a:p>
          <a:p>
            <a:pPr lvl="1" algn="l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 Hemophilia A (factor VIII)</a:t>
            </a:r>
          </a:p>
          <a:p>
            <a:pPr lvl="1" algn="l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Apolipoprotein</a:t>
            </a:r>
            <a:r>
              <a:rPr lang="en-US" sz="1400" b="1" dirty="0" smtClean="0">
                <a:solidFill>
                  <a:srgbClr val="0000FF"/>
                </a:solidFill>
              </a:rPr>
              <a:t> B (compound heterozygous mutant)</a:t>
            </a:r>
          </a:p>
          <a:p>
            <a:pPr lvl="1" algn="l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Osteopetrosis</a:t>
            </a:r>
            <a:r>
              <a:rPr lang="en-US" sz="1400" b="1" dirty="0" smtClean="0">
                <a:solidFill>
                  <a:srgbClr val="0000FF"/>
                </a:solidFill>
              </a:rPr>
              <a:t> (carbonic </a:t>
            </a:r>
            <a:r>
              <a:rPr lang="en-US" sz="1400" b="1" dirty="0" err="1" smtClean="0">
                <a:solidFill>
                  <a:srgbClr val="0000FF"/>
                </a:solidFill>
              </a:rPr>
              <a:t>anhydrase</a:t>
            </a:r>
            <a:r>
              <a:rPr lang="en-US" sz="1400" b="1" dirty="0" smtClean="0">
                <a:solidFill>
                  <a:srgbClr val="0000FF"/>
                </a:solidFill>
              </a:rPr>
              <a:t> II)</a:t>
            </a:r>
          </a:p>
          <a:p>
            <a:pPr lvl="1" algn="l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 Dominant negative PIT1 gene (pituitary regulator)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25172"/>
            <a:ext cx="9144000" cy="1470025"/>
          </a:xfrm>
        </p:spPr>
        <p:txBody>
          <a:bodyPr/>
          <a:lstStyle/>
          <a:p>
            <a:r>
              <a:rPr lang="en-US" sz="3200" dirty="0" smtClean="0"/>
              <a:t>Is Protein Folding &amp; Degradation Connected to Yield in </a:t>
            </a:r>
            <a:r>
              <a:rPr lang="en-US" sz="3200" dirty="0" err="1" smtClean="0"/>
              <a:t>Aneuploids</a:t>
            </a:r>
            <a:r>
              <a:rPr lang="en-US" sz="3200" dirty="0" smtClean="0"/>
              <a:t> or Polyploids? </a:t>
            </a:r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/>
          <p:cNvCxnSpPr/>
          <p:nvPr/>
        </p:nvCxnSpPr>
        <p:spPr bwMode="auto">
          <a:xfrm>
            <a:off x="7871711" y="2863014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5400000">
            <a:off x="7410893" y="3398568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442861" y="1790968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6982043" y="2326522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7014008" y="1997131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>
            <a:off x="6553190" y="2532685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6585158" y="2961972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6124340" y="3497526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5513032" y="2203294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5052214" y="2738848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5084181" y="1172481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4623363" y="1708035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4663578" y="1403383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4202760" y="1938937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4234727" y="2096090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>
            <a:off x="3773909" y="2631644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5400000">
            <a:off x="2268637" y="3922062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317099" y="3642149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5400000">
            <a:off x="1856281" y="4177703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303375" y="216099"/>
            <a:ext cx="6669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Monosomic</a:t>
            </a:r>
            <a:r>
              <a:rPr lang="en-US" sz="2800" b="1" dirty="0">
                <a:solidFill>
                  <a:srgbClr val="0000FF"/>
                </a:solidFill>
              </a:rPr>
              <a:t> Effect on </a:t>
            </a:r>
            <a:r>
              <a:rPr lang="en-US" sz="2800" b="1" dirty="0" err="1">
                <a:solidFill>
                  <a:srgbClr val="0000FF"/>
                </a:solidFill>
              </a:rPr>
              <a:t>Heterosis</a:t>
            </a:r>
            <a:r>
              <a:rPr lang="en-US" sz="2800" b="1" dirty="0">
                <a:solidFill>
                  <a:srgbClr val="0000FF"/>
                </a:solidFill>
              </a:rPr>
              <a:t> for 1S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72098" y="2974502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5400000">
            <a:off x="1468026" y="3447038"/>
            <a:ext cx="931853" cy="8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651791" y="1895875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6200000" flipH="1">
            <a:off x="2676606" y="1935570"/>
            <a:ext cx="89654" cy="9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563516" y="2553100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7588331" y="2592795"/>
            <a:ext cx="89654" cy="9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740143" y="3430575"/>
            <a:ext cx="412357" cy="1839135"/>
          </a:xfrm>
          <a:prstGeom prst="rect">
            <a:avLst/>
          </a:prstGeom>
          <a:solidFill>
            <a:srgbClr val="FFF71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164703" y="3760435"/>
            <a:ext cx="416647" cy="1504828"/>
          </a:xfrm>
          <a:prstGeom prst="rect">
            <a:avLst/>
          </a:prstGeom>
          <a:solidFill>
            <a:srgbClr val="00C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585309" y="3554272"/>
            <a:ext cx="424891" cy="1710990"/>
          </a:xfrm>
          <a:prstGeom prst="rect">
            <a:avLst/>
          </a:prstGeom>
          <a:solidFill>
            <a:srgbClr val="2085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14152" y="4370677"/>
            <a:ext cx="424899" cy="8945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808219" y="3290384"/>
            <a:ext cx="29112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Plant height (cm)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2866" y="799940"/>
            <a:ext cx="7190729" cy="5055097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-197783" y="3409508"/>
            <a:ext cx="3726009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17633" y="2688249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8650" y="3165669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8649" y="3658414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8649" y="4134993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8649" y="4628066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8650" y="5054834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3318" y="1000105"/>
            <a:ext cx="7905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BB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4456" y="5994550"/>
            <a:ext cx="72075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Slide Courtesy of Jim </a:t>
            </a:r>
            <a:r>
              <a:rPr lang="en-US" sz="1600" b="1" dirty="0" err="1" smtClean="0">
                <a:solidFill>
                  <a:srgbClr val="000000"/>
                </a:solidFill>
              </a:rPr>
              <a:t>Birchler</a:t>
            </a:r>
            <a:r>
              <a:rPr lang="en-US" sz="1600" b="1" dirty="0" smtClean="0">
                <a:solidFill>
                  <a:srgbClr val="000000"/>
                </a:solidFill>
              </a:rPr>
              <a:t>, University of Missouri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1587" y="2205630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5541" y="1731258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70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094525" y="2144120"/>
            <a:ext cx="412357" cy="3121307"/>
          </a:xfrm>
          <a:prstGeom prst="rect">
            <a:avLst/>
          </a:prstGeom>
          <a:solidFill>
            <a:srgbClr val="FFF71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519085" y="1509139"/>
            <a:ext cx="416647" cy="3751841"/>
          </a:xfrm>
          <a:prstGeom prst="rect">
            <a:avLst/>
          </a:prstGeom>
          <a:solidFill>
            <a:srgbClr val="00C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939691" y="1204018"/>
            <a:ext cx="424891" cy="4056961"/>
          </a:xfrm>
          <a:prstGeom prst="rect">
            <a:avLst/>
          </a:prstGeom>
          <a:solidFill>
            <a:srgbClr val="2085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368534" y="2325543"/>
            <a:ext cx="424899" cy="29354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7356604" y="1899838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6200000" flipH="1">
            <a:off x="7381419" y="1939533"/>
            <a:ext cx="89654" cy="9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ctangle 67"/>
          <p:cNvSpPr/>
          <p:nvPr/>
        </p:nvSpPr>
        <p:spPr bwMode="auto">
          <a:xfrm>
            <a:off x="6444956" y="3067730"/>
            <a:ext cx="412357" cy="2205944"/>
          </a:xfrm>
          <a:prstGeom prst="rect">
            <a:avLst/>
          </a:prstGeom>
          <a:solidFill>
            <a:srgbClr val="FFF71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869516" y="2053409"/>
            <a:ext cx="416647" cy="3215817"/>
          </a:xfrm>
          <a:prstGeom prst="rect">
            <a:avLst/>
          </a:prstGeom>
          <a:solidFill>
            <a:srgbClr val="00C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298369" y="1830753"/>
            <a:ext cx="424891" cy="3438472"/>
          </a:xfrm>
          <a:prstGeom prst="rect">
            <a:avLst/>
          </a:prstGeom>
          <a:solidFill>
            <a:srgbClr val="2085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727212" y="2911045"/>
            <a:ext cx="424899" cy="23581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29495" y="1248639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80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29495" y="762066"/>
            <a:ext cx="790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90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34971" y="1575111"/>
            <a:ext cx="239167" cy="230902"/>
          </a:xfrm>
          <a:prstGeom prst="rect">
            <a:avLst/>
          </a:prstGeom>
          <a:solidFill>
            <a:srgbClr val="00C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238923" y="1084284"/>
            <a:ext cx="239167" cy="230902"/>
          </a:xfrm>
          <a:prstGeom prst="rect">
            <a:avLst/>
          </a:prstGeom>
          <a:solidFill>
            <a:srgbClr val="FFF71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238923" y="2057372"/>
            <a:ext cx="239167" cy="230902"/>
          </a:xfrm>
          <a:prstGeom prst="rect">
            <a:avLst/>
          </a:prstGeom>
          <a:solidFill>
            <a:srgbClr val="2085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238923" y="2552161"/>
            <a:ext cx="239167" cy="2309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77270" y="1482364"/>
            <a:ext cx="7905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77270" y="1968909"/>
            <a:ext cx="7905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MB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77270" y="2471946"/>
            <a:ext cx="7905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81250" y="5370429"/>
            <a:ext cx="17495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Monosomics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26351" y="5366146"/>
            <a:ext cx="17495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Diploids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69569" y="5366145"/>
            <a:ext cx="17495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Trisomics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1656811" y="5277763"/>
            <a:ext cx="6557326" cy="31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3170848" y="3308325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23" idx="0"/>
          </p:cNvCxnSpPr>
          <p:nvPr/>
        </p:nvCxnSpPr>
        <p:spPr bwMode="auto">
          <a:xfrm rot="5400000">
            <a:off x="2701783" y="3843879"/>
            <a:ext cx="1051617" cy="19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2729455" y="3386508"/>
            <a:ext cx="14020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x,1x+1L,2xmono,di,trisom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841" y="409041"/>
            <a:ext cx="7902755" cy="5793140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7902" y="0"/>
            <a:ext cx="8618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Haploid, haploid + 1L, </a:t>
            </a:r>
            <a:r>
              <a:rPr lang="en-US" sz="2400" b="1" dirty="0" err="1">
                <a:solidFill>
                  <a:srgbClr val="0000FF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monosomic</a:t>
            </a:r>
            <a:r>
              <a:rPr lang="en-US" sz="2400" b="1" dirty="0">
                <a:solidFill>
                  <a:srgbClr val="0000FF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 1L, diploid, </a:t>
            </a:r>
            <a:r>
              <a:rPr lang="en-US" sz="2400" b="1" dirty="0" err="1">
                <a:solidFill>
                  <a:srgbClr val="0000FF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trisomic</a:t>
            </a:r>
            <a:r>
              <a:rPr lang="en-US" sz="2400" b="1" dirty="0">
                <a:solidFill>
                  <a:srgbClr val="0000FF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 1L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46785" y="685800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pitchFamily="52" charset="-128"/>
                <a:cs typeface="ＭＳ Ｐゴシック" pitchFamily="52" charset="-128"/>
              </a:rPr>
              <a:t>1L Family Portrait</a:t>
            </a:r>
            <a:endParaRPr lang="en-US" dirty="0">
              <a:solidFill>
                <a:srgbClr val="000000"/>
              </a:solidFill>
              <a:latin typeface="Arial" pitchFamily="52" charset="0"/>
              <a:ea typeface="ＭＳ Ｐゴシック" pitchFamily="52" charset="-128"/>
              <a:cs typeface="ＭＳ Ｐゴシック" pitchFamily="52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61717" y="5867407"/>
            <a:ext cx="6340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Haploid   Haploid+1L   Monosomic@1L          Diploid              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Trisomic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52" charset="0"/>
                <a:ea typeface="ＭＳ Ｐゴシック" pitchFamily="52" charset="-128"/>
                <a:cs typeface="ＭＳ Ｐゴシック" pitchFamily="52" charset="-128"/>
              </a:rPr>
              <a:t>1L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56" y="6146950"/>
            <a:ext cx="72075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Slide Courtesy of Jim </a:t>
            </a:r>
            <a:r>
              <a:rPr lang="en-US" sz="1600" b="1" dirty="0" err="1" smtClean="0">
                <a:solidFill>
                  <a:srgbClr val="000000"/>
                </a:solidFill>
              </a:rPr>
              <a:t>Birchler</a:t>
            </a:r>
            <a:r>
              <a:rPr lang="en-US" sz="1600" b="1" dirty="0" smtClean="0">
                <a:solidFill>
                  <a:srgbClr val="000000"/>
                </a:solidFill>
              </a:rPr>
              <a:t>, University of Missouri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9238"/>
          </a:xfrm>
        </p:spPr>
        <p:txBody>
          <a:bodyPr/>
          <a:lstStyle/>
          <a:p>
            <a:r>
              <a:rPr lang="en-US" sz="3200" dirty="0" smtClean="0"/>
              <a:t>Why do </a:t>
            </a:r>
            <a:r>
              <a:rPr lang="en-US" sz="3200" dirty="0" err="1" smtClean="0"/>
              <a:t>Aneuploids</a:t>
            </a:r>
            <a:r>
              <a:rPr lang="en-US" sz="3200" dirty="0" smtClean="0"/>
              <a:t> Grow Slower?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7611" y="1253468"/>
            <a:ext cx="1822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0000FF"/>
                </a:solidFill>
              </a:rPr>
              <a:t>Saccharomyces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cerevisiae</a:t>
            </a:r>
            <a:r>
              <a:rPr lang="en-US" dirty="0" smtClean="0">
                <a:solidFill>
                  <a:srgbClr val="0000FF"/>
                </a:solidFill>
              </a:rPr>
              <a:t> - diploid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8602" y="2375899"/>
            <a:ext cx="182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Haploid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2012" y="5370139"/>
            <a:ext cx="79914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Effects of </a:t>
            </a:r>
            <a:r>
              <a:rPr lang="en-US" sz="1600" b="1" dirty="0" err="1" smtClean="0">
                <a:solidFill>
                  <a:srgbClr val="000000"/>
                </a:solidFill>
              </a:rPr>
              <a:t>aneuploidy</a:t>
            </a:r>
            <a:r>
              <a:rPr lang="en-US" sz="1600" b="1" dirty="0" smtClean="0">
                <a:solidFill>
                  <a:srgbClr val="000000"/>
                </a:solidFill>
              </a:rPr>
              <a:t> on cellular physiology and cell division in haploid yeast.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Torres et al Science 317, p916 (2007)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 rot="2115881">
            <a:off x="616622" y="1479024"/>
            <a:ext cx="82139" cy="293508"/>
            <a:chOff x="852021" y="2495024"/>
            <a:chExt cx="82139" cy="293508"/>
          </a:xfrm>
        </p:grpSpPr>
        <p:sp>
          <p:nvSpPr>
            <p:cNvPr id="24" name="Freeform 23"/>
            <p:cNvSpPr/>
            <p:nvPr/>
          </p:nvSpPr>
          <p:spPr bwMode="auto">
            <a:xfrm flipH="1">
              <a:off x="852021" y="2499601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 flipH="1">
              <a:off x="888441" y="2495024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ial" pitchFamily="-110" charset="0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 rot="21225089">
            <a:off x="769022" y="1631424"/>
            <a:ext cx="82139" cy="293508"/>
            <a:chOff x="852021" y="2495024"/>
            <a:chExt cx="82139" cy="293508"/>
          </a:xfrm>
        </p:grpSpPr>
        <p:sp>
          <p:nvSpPr>
            <p:cNvPr id="31" name="Freeform 30"/>
            <p:cNvSpPr/>
            <p:nvPr/>
          </p:nvSpPr>
          <p:spPr bwMode="auto">
            <a:xfrm flipH="1">
              <a:off x="852021" y="2499601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 flipH="1">
              <a:off x="888441" y="2495024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ial" pitchFamily="-110" charset="0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 rot="17940260">
            <a:off x="943647" y="1440924"/>
            <a:ext cx="82139" cy="293508"/>
            <a:chOff x="852021" y="2495024"/>
            <a:chExt cx="82139" cy="293508"/>
          </a:xfrm>
        </p:grpSpPr>
        <p:sp>
          <p:nvSpPr>
            <p:cNvPr id="34" name="Freeform 33"/>
            <p:cNvSpPr/>
            <p:nvPr/>
          </p:nvSpPr>
          <p:spPr bwMode="auto">
            <a:xfrm flipH="1">
              <a:off x="852021" y="2499601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 flipH="1">
              <a:off x="888441" y="2495024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ial" pitchFamily="-110" charset="0"/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 rot="2115881">
            <a:off x="962696" y="1679049"/>
            <a:ext cx="82139" cy="293508"/>
            <a:chOff x="852021" y="2495024"/>
            <a:chExt cx="82139" cy="293508"/>
          </a:xfrm>
        </p:grpSpPr>
        <p:sp>
          <p:nvSpPr>
            <p:cNvPr id="37" name="Freeform 36"/>
            <p:cNvSpPr/>
            <p:nvPr/>
          </p:nvSpPr>
          <p:spPr bwMode="auto">
            <a:xfrm flipH="1">
              <a:off x="852021" y="2499601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flipH="1">
              <a:off x="888441" y="2495024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ial" pitchFamily="-110" charset="0"/>
              </a:endParaRP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673947" y="2354240"/>
            <a:ext cx="503712" cy="488956"/>
            <a:chOff x="683921" y="2354240"/>
            <a:chExt cx="503712" cy="488956"/>
          </a:xfrm>
        </p:grpSpPr>
        <p:sp>
          <p:nvSpPr>
            <p:cNvPr id="40" name="Freeform 39"/>
            <p:cNvSpPr/>
            <p:nvPr/>
          </p:nvSpPr>
          <p:spPr bwMode="auto">
            <a:xfrm rot="2115881" flipH="1">
              <a:off x="683921" y="2354240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rot="21225089" flipH="1">
              <a:off x="834658" y="2519542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rot="17940260" flipH="1">
              <a:off x="1020308" y="2341821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 rot="2115881" flipH="1">
              <a:off x="1029995" y="2554265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grpSp>
        <p:nvGrpSpPr>
          <p:cNvPr id="8" name="Group 76"/>
          <p:cNvGrpSpPr/>
          <p:nvPr/>
        </p:nvGrpSpPr>
        <p:grpSpPr>
          <a:xfrm>
            <a:off x="644890" y="3214709"/>
            <a:ext cx="503712" cy="488956"/>
            <a:chOff x="654864" y="3214709"/>
            <a:chExt cx="503712" cy="488956"/>
          </a:xfrm>
        </p:grpSpPr>
        <p:sp>
          <p:nvSpPr>
            <p:cNvPr id="52" name="Freeform 51"/>
            <p:cNvSpPr/>
            <p:nvPr/>
          </p:nvSpPr>
          <p:spPr bwMode="auto">
            <a:xfrm rot="2115881" flipH="1">
              <a:off x="654864" y="3214709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grpSp>
          <p:nvGrpSpPr>
            <p:cNvPr id="9" name="Group 53"/>
            <p:cNvGrpSpPr/>
            <p:nvPr/>
          </p:nvGrpSpPr>
          <p:grpSpPr>
            <a:xfrm rot="21225089">
              <a:off x="805244" y="3373466"/>
              <a:ext cx="82139" cy="293508"/>
              <a:chOff x="852021" y="2495024"/>
              <a:chExt cx="82139" cy="293508"/>
            </a:xfrm>
          </p:grpSpPr>
          <p:sp>
            <p:nvSpPr>
              <p:cNvPr id="55" name="Freeform 54"/>
              <p:cNvSpPr/>
              <p:nvPr/>
            </p:nvSpPr>
            <p:spPr bwMode="auto">
              <a:xfrm flipH="1">
                <a:off x="852021" y="2499601"/>
                <a:ext cx="45719" cy="288931"/>
              </a:xfrm>
              <a:custGeom>
                <a:avLst/>
                <a:gdLst>
                  <a:gd name="connsiteX0" fmla="*/ 94072 w 142492"/>
                  <a:gd name="connsiteY0" fmla="*/ 0 h 2532930"/>
                  <a:gd name="connsiteX1" fmla="*/ 44270 w 142492"/>
                  <a:gd name="connsiteY1" fmla="*/ 116202 h 2532930"/>
                  <a:gd name="connsiteX2" fmla="*/ 35969 w 142492"/>
                  <a:gd name="connsiteY2" fmla="*/ 199203 h 2532930"/>
                  <a:gd name="connsiteX3" fmla="*/ 35969 w 142492"/>
                  <a:gd name="connsiteY3" fmla="*/ 290505 h 2532930"/>
                  <a:gd name="connsiteX4" fmla="*/ 110673 w 142492"/>
                  <a:gd name="connsiteY4" fmla="*/ 489709 h 2532930"/>
                  <a:gd name="connsiteX5" fmla="*/ 135575 w 142492"/>
                  <a:gd name="connsiteY5" fmla="*/ 581010 h 2532930"/>
                  <a:gd name="connsiteX6" fmla="*/ 135575 w 142492"/>
                  <a:gd name="connsiteY6" fmla="*/ 655712 h 2532930"/>
                  <a:gd name="connsiteX7" fmla="*/ 135575 w 142492"/>
                  <a:gd name="connsiteY7" fmla="*/ 722113 h 2532930"/>
                  <a:gd name="connsiteX8" fmla="*/ 94072 w 142492"/>
                  <a:gd name="connsiteY8" fmla="*/ 805114 h 2532930"/>
                  <a:gd name="connsiteX9" fmla="*/ 60871 w 142492"/>
                  <a:gd name="connsiteY9" fmla="*/ 879816 h 2532930"/>
                  <a:gd name="connsiteX10" fmla="*/ 44270 w 142492"/>
                  <a:gd name="connsiteY10" fmla="*/ 962817 h 2532930"/>
                  <a:gd name="connsiteX11" fmla="*/ 35969 w 142492"/>
                  <a:gd name="connsiteY11" fmla="*/ 1045819 h 2532930"/>
                  <a:gd name="connsiteX12" fmla="*/ 35969 w 142492"/>
                  <a:gd name="connsiteY12" fmla="*/ 1120520 h 2532930"/>
                  <a:gd name="connsiteX13" fmla="*/ 44270 w 142492"/>
                  <a:gd name="connsiteY13" fmla="*/ 1195222 h 2532930"/>
                  <a:gd name="connsiteX14" fmla="*/ 77471 w 142492"/>
                  <a:gd name="connsiteY14" fmla="*/ 1286523 h 2532930"/>
                  <a:gd name="connsiteX15" fmla="*/ 118974 w 142492"/>
                  <a:gd name="connsiteY15" fmla="*/ 1369525 h 2532930"/>
                  <a:gd name="connsiteX16" fmla="*/ 118974 w 142492"/>
                  <a:gd name="connsiteY16" fmla="*/ 1427626 h 2532930"/>
                  <a:gd name="connsiteX17" fmla="*/ 118974 w 142492"/>
                  <a:gd name="connsiteY17" fmla="*/ 1477427 h 2532930"/>
                  <a:gd name="connsiteX18" fmla="*/ 94072 w 142492"/>
                  <a:gd name="connsiteY18" fmla="*/ 1543828 h 2532930"/>
                  <a:gd name="connsiteX19" fmla="*/ 60871 w 142492"/>
                  <a:gd name="connsiteY19" fmla="*/ 1585329 h 2532930"/>
                  <a:gd name="connsiteX20" fmla="*/ 11068 w 142492"/>
                  <a:gd name="connsiteY20" fmla="*/ 1668330 h 2532930"/>
                  <a:gd name="connsiteX21" fmla="*/ 2767 w 142492"/>
                  <a:gd name="connsiteY21" fmla="*/ 1759632 h 2532930"/>
                  <a:gd name="connsiteX22" fmla="*/ 27669 w 142492"/>
                  <a:gd name="connsiteY22" fmla="*/ 1834333 h 2532930"/>
                  <a:gd name="connsiteX23" fmla="*/ 60871 w 142492"/>
                  <a:gd name="connsiteY23" fmla="*/ 1900734 h 2532930"/>
                  <a:gd name="connsiteX24" fmla="*/ 102373 w 142492"/>
                  <a:gd name="connsiteY24" fmla="*/ 2008636 h 2532930"/>
                  <a:gd name="connsiteX25" fmla="*/ 102373 w 142492"/>
                  <a:gd name="connsiteY25" fmla="*/ 2091638 h 2532930"/>
                  <a:gd name="connsiteX26" fmla="*/ 102373 w 142492"/>
                  <a:gd name="connsiteY26" fmla="*/ 2191240 h 2532930"/>
                  <a:gd name="connsiteX27" fmla="*/ 94072 w 142492"/>
                  <a:gd name="connsiteY27" fmla="*/ 2241041 h 2532930"/>
                  <a:gd name="connsiteX28" fmla="*/ 52570 w 142492"/>
                  <a:gd name="connsiteY28" fmla="*/ 2307442 h 2532930"/>
                  <a:gd name="connsiteX29" fmla="*/ 19368 w 142492"/>
                  <a:gd name="connsiteY29" fmla="*/ 2398743 h 2532930"/>
                  <a:gd name="connsiteX30" fmla="*/ 60871 w 142492"/>
                  <a:gd name="connsiteY30" fmla="*/ 2514946 h 2532930"/>
                  <a:gd name="connsiteX31" fmla="*/ 69171 w 142492"/>
                  <a:gd name="connsiteY31" fmla="*/ 2506645 h 253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2492" h="2532930">
                    <a:moveTo>
                      <a:pt x="94072" y="0"/>
                    </a:moveTo>
                    <a:cubicBezTo>
                      <a:pt x="74013" y="41501"/>
                      <a:pt x="53954" y="83002"/>
                      <a:pt x="44270" y="116202"/>
                    </a:cubicBezTo>
                    <a:cubicBezTo>
                      <a:pt x="34586" y="149402"/>
                      <a:pt x="37352" y="170153"/>
                      <a:pt x="35969" y="199203"/>
                    </a:cubicBezTo>
                    <a:cubicBezTo>
                      <a:pt x="34586" y="228253"/>
                      <a:pt x="23518" y="242087"/>
                      <a:pt x="35969" y="290505"/>
                    </a:cubicBezTo>
                    <a:cubicBezTo>
                      <a:pt x="48420" y="338923"/>
                      <a:pt x="94072" y="441292"/>
                      <a:pt x="110673" y="489709"/>
                    </a:cubicBezTo>
                    <a:cubicBezTo>
                      <a:pt x="127274" y="538127"/>
                      <a:pt x="131425" y="553343"/>
                      <a:pt x="135575" y="581010"/>
                    </a:cubicBezTo>
                    <a:cubicBezTo>
                      <a:pt x="139725" y="608677"/>
                      <a:pt x="135575" y="655712"/>
                      <a:pt x="135575" y="655712"/>
                    </a:cubicBezTo>
                    <a:cubicBezTo>
                      <a:pt x="135575" y="679229"/>
                      <a:pt x="142492" y="697213"/>
                      <a:pt x="135575" y="722113"/>
                    </a:cubicBezTo>
                    <a:cubicBezTo>
                      <a:pt x="128658" y="747013"/>
                      <a:pt x="106523" y="778830"/>
                      <a:pt x="94072" y="805114"/>
                    </a:cubicBezTo>
                    <a:cubicBezTo>
                      <a:pt x="81621" y="831398"/>
                      <a:pt x="69171" y="853532"/>
                      <a:pt x="60871" y="879816"/>
                    </a:cubicBezTo>
                    <a:cubicBezTo>
                      <a:pt x="52571" y="906100"/>
                      <a:pt x="48420" y="935150"/>
                      <a:pt x="44270" y="962817"/>
                    </a:cubicBezTo>
                    <a:cubicBezTo>
                      <a:pt x="40120" y="990484"/>
                      <a:pt x="37352" y="1019535"/>
                      <a:pt x="35969" y="1045819"/>
                    </a:cubicBezTo>
                    <a:cubicBezTo>
                      <a:pt x="34586" y="1072103"/>
                      <a:pt x="34586" y="1095620"/>
                      <a:pt x="35969" y="1120520"/>
                    </a:cubicBezTo>
                    <a:cubicBezTo>
                      <a:pt x="37352" y="1145420"/>
                      <a:pt x="37353" y="1167555"/>
                      <a:pt x="44270" y="1195222"/>
                    </a:cubicBezTo>
                    <a:cubicBezTo>
                      <a:pt x="51187" y="1222889"/>
                      <a:pt x="65020" y="1257473"/>
                      <a:pt x="77471" y="1286523"/>
                    </a:cubicBezTo>
                    <a:cubicBezTo>
                      <a:pt x="89922" y="1315574"/>
                      <a:pt x="112057" y="1346008"/>
                      <a:pt x="118974" y="1369525"/>
                    </a:cubicBezTo>
                    <a:cubicBezTo>
                      <a:pt x="125891" y="1393042"/>
                      <a:pt x="118974" y="1427626"/>
                      <a:pt x="118974" y="1427626"/>
                    </a:cubicBezTo>
                    <a:cubicBezTo>
                      <a:pt x="118974" y="1445610"/>
                      <a:pt x="123124" y="1458060"/>
                      <a:pt x="118974" y="1477427"/>
                    </a:cubicBezTo>
                    <a:cubicBezTo>
                      <a:pt x="114824" y="1496794"/>
                      <a:pt x="103756" y="1525844"/>
                      <a:pt x="94072" y="1543828"/>
                    </a:cubicBezTo>
                    <a:cubicBezTo>
                      <a:pt x="84388" y="1561812"/>
                      <a:pt x="74705" y="1564579"/>
                      <a:pt x="60871" y="1585329"/>
                    </a:cubicBezTo>
                    <a:cubicBezTo>
                      <a:pt x="47037" y="1606079"/>
                      <a:pt x="20752" y="1639279"/>
                      <a:pt x="11068" y="1668330"/>
                    </a:cubicBezTo>
                    <a:cubicBezTo>
                      <a:pt x="1384" y="1697381"/>
                      <a:pt x="0" y="1731965"/>
                      <a:pt x="2767" y="1759632"/>
                    </a:cubicBezTo>
                    <a:cubicBezTo>
                      <a:pt x="5534" y="1787299"/>
                      <a:pt x="17985" y="1810816"/>
                      <a:pt x="27669" y="1834333"/>
                    </a:cubicBezTo>
                    <a:cubicBezTo>
                      <a:pt x="37353" y="1857850"/>
                      <a:pt x="48420" y="1871684"/>
                      <a:pt x="60871" y="1900734"/>
                    </a:cubicBezTo>
                    <a:cubicBezTo>
                      <a:pt x="73322" y="1929785"/>
                      <a:pt x="95456" y="1976819"/>
                      <a:pt x="102373" y="2008636"/>
                    </a:cubicBezTo>
                    <a:cubicBezTo>
                      <a:pt x="109290" y="2040453"/>
                      <a:pt x="102373" y="2091638"/>
                      <a:pt x="102373" y="2091638"/>
                    </a:cubicBezTo>
                    <a:cubicBezTo>
                      <a:pt x="102373" y="2122072"/>
                      <a:pt x="103756" y="2166340"/>
                      <a:pt x="102373" y="2191240"/>
                    </a:cubicBezTo>
                    <a:cubicBezTo>
                      <a:pt x="100990" y="2216140"/>
                      <a:pt x="102373" y="2221674"/>
                      <a:pt x="94072" y="2241041"/>
                    </a:cubicBezTo>
                    <a:cubicBezTo>
                      <a:pt x="85771" y="2260408"/>
                      <a:pt x="65021" y="2281158"/>
                      <a:pt x="52570" y="2307442"/>
                    </a:cubicBezTo>
                    <a:cubicBezTo>
                      <a:pt x="40119" y="2333726"/>
                      <a:pt x="17985" y="2364159"/>
                      <a:pt x="19368" y="2398743"/>
                    </a:cubicBezTo>
                    <a:cubicBezTo>
                      <a:pt x="20752" y="2433327"/>
                      <a:pt x="52571" y="2496962"/>
                      <a:pt x="60871" y="2514946"/>
                    </a:cubicBezTo>
                    <a:cubicBezTo>
                      <a:pt x="69171" y="2532930"/>
                      <a:pt x="69171" y="2506645"/>
                      <a:pt x="69171" y="250664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 flipH="1">
                <a:off x="888441" y="2495024"/>
                <a:ext cx="45719" cy="288931"/>
              </a:xfrm>
              <a:custGeom>
                <a:avLst/>
                <a:gdLst>
                  <a:gd name="connsiteX0" fmla="*/ 94072 w 142492"/>
                  <a:gd name="connsiteY0" fmla="*/ 0 h 2532930"/>
                  <a:gd name="connsiteX1" fmla="*/ 44270 w 142492"/>
                  <a:gd name="connsiteY1" fmla="*/ 116202 h 2532930"/>
                  <a:gd name="connsiteX2" fmla="*/ 35969 w 142492"/>
                  <a:gd name="connsiteY2" fmla="*/ 199203 h 2532930"/>
                  <a:gd name="connsiteX3" fmla="*/ 35969 w 142492"/>
                  <a:gd name="connsiteY3" fmla="*/ 290505 h 2532930"/>
                  <a:gd name="connsiteX4" fmla="*/ 110673 w 142492"/>
                  <a:gd name="connsiteY4" fmla="*/ 489709 h 2532930"/>
                  <a:gd name="connsiteX5" fmla="*/ 135575 w 142492"/>
                  <a:gd name="connsiteY5" fmla="*/ 581010 h 2532930"/>
                  <a:gd name="connsiteX6" fmla="*/ 135575 w 142492"/>
                  <a:gd name="connsiteY6" fmla="*/ 655712 h 2532930"/>
                  <a:gd name="connsiteX7" fmla="*/ 135575 w 142492"/>
                  <a:gd name="connsiteY7" fmla="*/ 722113 h 2532930"/>
                  <a:gd name="connsiteX8" fmla="*/ 94072 w 142492"/>
                  <a:gd name="connsiteY8" fmla="*/ 805114 h 2532930"/>
                  <a:gd name="connsiteX9" fmla="*/ 60871 w 142492"/>
                  <a:gd name="connsiteY9" fmla="*/ 879816 h 2532930"/>
                  <a:gd name="connsiteX10" fmla="*/ 44270 w 142492"/>
                  <a:gd name="connsiteY10" fmla="*/ 962817 h 2532930"/>
                  <a:gd name="connsiteX11" fmla="*/ 35969 w 142492"/>
                  <a:gd name="connsiteY11" fmla="*/ 1045819 h 2532930"/>
                  <a:gd name="connsiteX12" fmla="*/ 35969 w 142492"/>
                  <a:gd name="connsiteY12" fmla="*/ 1120520 h 2532930"/>
                  <a:gd name="connsiteX13" fmla="*/ 44270 w 142492"/>
                  <a:gd name="connsiteY13" fmla="*/ 1195222 h 2532930"/>
                  <a:gd name="connsiteX14" fmla="*/ 77471 w 142492"/>
                  <a:gd name="connsiteY14" fmla="*/ 1286523 h 2532930"/>
                  <a:gd name="connsiteX15" fmla="*/ 118974 w 142492"/>
                  <a:gd name="connsiteY15" fmla="*/ 1369525 h 2532930"/>
                  <a:gd name="connsiteX16" fmla="*/ 118974 w 142492"/>
                  <a:gd name="connsiteY16" fmla="*/ 1427626 h 2532930"/>
                  <a:gd name="connsiteX17" fmla="*/ 118974 w 142492"/>
                  <a:gd name="connsiteY17" fmla="*/ 1477427 h 2532930"/>
                  <a:gd name="connsiteX18" fmla="*/ 94072 w 142492"/>
                  <a:gd name="connsiteY18" fmla="*/ 1543828 h 2532930"/>
                  <a:gd name="connsiteX19" fmla="*/ 60871 w 142492"/>
                  <a:gd name="connsiteY19" fmla="*/ 1585329 h 2532930"/>
                  <a:gd name="connsiteX20" fmla="*/ 11068 w 142492"/>
                  <a:gd name="connsiteY20" fmla="*/ 1668330 h 2532930"/>
                  <a:gd name="connsiteX21" fmla="*/ 2767 w 142492"/>
                  <a:gd name="connsiteY21" fmla="*/ 1759632 h 2532930"/>
                  <a:gd name="connsiteX22" fmla="*/ 27669 w 142492"/>
                  <a:gd name="connsiteY22" fmla="*/ 1834333 h 2532930"/>
                  <a:gd name="connsiteX23" fmla="*/ 60871 w 142492"/>
                  <a:gd name="connsiteY23" fmla="*/ 1900734 h 2532930"/>
                  <a:gd name="connsiteX24" fmla="*/ 102373 w 142492"/>
                  <a:gd name="connsiteY24" fmla="*/ 2008636 h 2532930"/>
                  <a:gd name="connsiteX25" fmla="*/ 102373 w 142492"/>
                  <a:gd name="connsiteY25" fmla="*/ 2091638 h 2532930"/>
                  <a:gd name="connsiteX26" fmla="*/ 102373 w 142492"/>
                  <a:gd name="connsiteY26" fmla="*/ 2191240 h 2532930"/>
                  <a:gd name="connsiteX27" fmla="*/ 94072 w 142492"/>
                  <a:gd name="connsiteY27" fmla="*/ 2241041 h 2532930"/>
                  <a:gd name="connsiteX28" fmla="*/ 52570 w 142492"/>
                  <a:gd name="connsiteY28" fmla="*/ 2307442 h 2532930"/>
                  <a:gd name="connsiteX29" fmla="*/ 19368 w 142492"/>
                  <a:gd name="connsiteY29" fmla="*/ 2398743 h 2532930"/>
                  <a:gd name="connsiteX30" fmla="*/ 60871 w 142492"/>
                  <a:gd name="connsiteY30" fmla="*/ 2514946 h 2532930"/>
                  <a:gd name="connsiteX31" fmla="*/ 69171 w 142492"/>
                  <a:gd name="connsiteY31" fmla="*/ 2506645 h 253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2492" h="2532930">
                    <a:moveTo>
                      <a:pt x="94072" y="0"/>
                    </a:moveTo>
                    <a:cubicBezTo>
                      <a:pt x="74013" y="41501"/>
                      <a:pt x="53954" y="83002"/>
                      <a:pt x="44270" y="116202"/>
                    </a:cubicBezTo>
                    <a:cubicBezTo>
                      <a:pt x="34586" y="149402"/>
                      <a:pt x="37352" y="170153"/>
                      <a:pt x="35969" y="199203"/>
                    </a:cubicBezTo>
                    <a:cubicBezTo>
                      <a:pt x="34586" y="228253"/>
                      <a:pt x="23518" y="242087"/>
                      <a:pt x="35969" y="290505"/>
                    </a:cubicBezTo>
                    <a:cubicBezTo>
                      <a:pt x="48420" y="338923"/>
                      <a:pt x="94072" y="441292"/>
                      <a:pt x="110673" y="489709"/>
                    </a:cubicBezTo>
                    <a:cubicBezTo>
                      <a:pt x="127274" y="538127"/>
                      <a:pt x="131425" y="553343"/>
                      <a:pt x="135575" y="581010"/>
                    </a:cubicBezTo>
                    <a:cubicBezTo>
                      <a:pt x="139725" y="608677"/>
                      <a:pt x="135575" y="655712"/>
                      <a:pt x="135575" y="655712"/>
                    </a:cubicBezTo>
                    <a:cubicBezTo>
                      <a:pt x="135575" y="679229"/>
                      <a:pt x="142492" y="697213"/>
                      <a:pt x="135575" y="722113"/>
                    </a:cubicBezTo>
                    <a:cubicBezTo>
                      <a:pt x="128658" y="747013"/>
                      <a:pt x="106523" y="778830"/>
                      <a:pt x="94072" y="805114"/>
                    </a:cubicBezTo>
                    <a:cubicBezTo>
                      <a:pt x="81621" y="831398"/>
                      <a:pt x="69171" y="853532"/>
                      <a:pt x="60871" y="879816"/>
                    </a:cubicBezTo>
                    <a:cubicBezTo>
                      <a:pt x="52571" y="906100"/>
                      <a:pt x="48420" y="935150"/>
                      <a:pt x="44270" y="962817"/>
                    </a:cubicBezTo>
                    <a:cubicBezTo>
                      <a:pt x="40120" y="990484"/>
                      <a:pt x="37352" y="1019535"/>
                      <a:pt x="35969" y="1045819"/>
                    </a:cubicBezTo>
                    <a:cubicBezTo>
                      <a:pt x="34586" y="1072103"/>
                      <a:pt x="34586" y="1095620"/>
                      <a:pt x="35969" y="1120520"/>
                    </a:cubicBezTo>
                    <a:cubicBezTo>
                      <a:pt x="37352" y="1145420"/>
                      <a:pt x="37353" y="1167555"/>
                      <a:pt x="44270" y="1195222"/>
                    </a:cubicBezTo>
                    <a:cubicBezTo>
                      <a:pt x="51187" y="1222889"/>
                      <a:pt x="65020" y="1257473"/>
                      <a:pt x="77471" y="1286523"/>
                    </a:cubicBezTo>
                    <a:cubicBezTo>
                      <a:pt x="89922" y="1315574"/>
                      <a:pt x="112057" y="1346008"/>
                      <a:pt x="118974" y="1369525"/>
                    </a:cubicBezTo>
                    <a:cubicBezTo>
                      <a:pt x="125891" y="1393042"/>
                      <a:pt x="118974" y="1427626"/>
                      <a:pt x="118974" y="1427626"/>
                    </a:cubicBezTo>
                    <a:cubicBezTo>
                      <a:pt x="118974" y="1445610"/>
                      <a:pt x="123124" y="1458060"/>
                      <a:pt x="118974" y="1477427"/>
                    </a:cubicBezTo>
                    <a:cubicBezTo>
                      <a:pt x="114824" y="1496794"/>
                      <a:pt x="103756" y="1525844"/>
                      <a:pt x="94072" y="1543828"/>
                    </a:cubicBezTo>
                    <a:cubicBezTo>
                      <a:pt x="84388" y="1561812"/>
                      <a:pt x="74705" y="1564579"/>
                      <a:pt x="60871" y="1585329"/>
                    </a:cubicBezTo>
                    <a:cubicBezTo>
                      <a:pt x="47037" y="1606079"/>
                      <a:pt x="20752" y="1639279"/>
                      <a:pt x="11068" y="1668330"/>
                    </a:cubicBezTo>
                    <a:cubicBezTo>
                      <a:pt x="1384" y="1697381"/>
                      <a:pt x="0" y="1731965"/>
                      <a:pt x="2767" y="1759632"/>
                    </a:cubicBezTo>
                    <a:cubicBezTo>
                      <a:pt x="5534" y="1787299"/>
                      <a:pt x="17985" y="1810816"/>
                      <a:pt x="27669" y="1834333"/>
                    </a:cubicBezTo>
                    <a:cubicBezTo>
                      <a:pt x="37353" y="1857850"/>
                      <a:pt x="48420" y="1871684"/>
                      <a:pt x="60871" y="1900734"/>
                    </a:cubicBezTo>
                    <a:cubicBezTo>
                      <a:pt x="73322" y="1929785"/>
                      <a:pt x="95456" y="1976819"/>
                      <a:pt x="102373" y="2008636"/>
                    </a:cubicBezTo>
                    <a:cubicBezTo>
                      <a:pt x="109290" y="2040453"/>
                      <a:pt x="102373" y="2091638"/>
                      <a:pt x="102373" y="2091638"/>
                    </a:cubicBezTo>
                    <a:cubicBezTo>
                      <a:pt x="102373" y="2122072"/>
                      <a:pt x="103756" y="2166340"/>
                      <a:pt x="102373" y="2191240"/>
                    </a:cubicBezTo>
                    <a:cubicBezTo>
                      <a:pt x="100990" y="2216140"/>
                      <a:pt x="102373" y="2221674"/>
                      <a:pt x="94072" y="2241041"/>
                    </a:cubicBezTo>
                    <a:cubicBezTo>
                      <a:pt x="85771" y="2260408"/>
                      <a:pt x="65021" y="2281158"/>
                      <a:pt x="52570" y="2307442"/>
                    </a:cubicBezTo>
                    <a:cubicBezTo>
                      <a:pt x="40119" y="2333726"/>
                      <a:pt x="17985" y="2364159"/>
                      <a:pt x="19368" y="2398743"/>
                    </a:cubicBezTo>
                    <a:cubicBezTo>
                      <a:pt x="20752" y="2433327"/>
                      <a:pt x="52571" y="2496962"/>
                      <a:pt x="60871" y="2514946"/>
                    </a:cubicBezTo>
                    <a:cubicBezTo>
                      <a:pt x="69171" y="2532930"/>
                      <a:pt x="69171" y="2506645"/>
                      <a:pt x="69171" y="250664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Arial" pitchFamily="-110" charset="0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 bwMode="auto">
            <a:xfrm rot="17940260" flipH="1">
              <a:off x="991251" y="3202290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 rot="2115881" flipH="1">
              <a:off x="1000938" y="3414734"/>
              <a:ext cx="45719" cy="288931"/>
            </a:xfrm>
            <a:custGeom>
              <a:avLst/>
              <a:gdLst>
                <a:gd name="connsiteX0" fmla="*/ 94072 w 142492"/>
                <a:gd name="connsiteY0" fmla="*/ 0 h 2532930"/>
                <a:gd name="connsiteX1" fmla="*/ 44270 w 142492"/>
                <a:gd name="connsiteY1" fmla="*/ 116202 h 2532930"/>
                <a:gd name="connsiteX2" fmla="*/ 35969 w 142492"/>
                <a:gd name="connsiteY2" fmla="*/ 199203 h 2532930"/>
                <a:gd name="connsiteX3" fmla="*/ 35969 w 142492"/>
                <a:gd name="connsiteY3" fmla="*/ 290505 h 2532930"/>
                <a:gd name="connsiteX4" fmla="*/ 110673 w 142492"/>
                <a:gd name="connsiteY4" fmla="*/ 489709 h 2532930"/>
                <a:gd name="connsiteX5" fmla="*/ 135575 w 142492"/>
                <a:gd name="connsiteY5" fmla="*/ 581010 h 2532930"/>
                <a:gd name="connsiteX6" fmla="*/ 135575 w 142492"/>
                <a:gd name="connsiteY6" fmla="*/ 655712 h 2532930"/>
                <a:gd name="connsiteX7" fmla="*/ 135575 w 142492"/>
                <a:gd name="connsiteY7" fmla="*/ 722113 h 2532930"/>
                <a:gd name="connsiteX8" fmla="*/ 94072 w 142492"/>
                <a:gd name="connsiteY8" fmla="*/ 805114 h 2532930"/>
                <a:gd name="connsiteX9" fmla="*/ 60871 w 142492"/>
                <a:gd name="connsiteY9" fmla="*/ 879816 h 2532930"/>
                <a:gd name="connsiteX10" fmla="*/ 44270 w 142492"/>
                <a:gd name="connsiteY10" fmla="*/ 962817 h 2532930"/>
                <a:gd name="connsiteX11" fmla="*/ 35969 w 142492"/>
                <a:gd name="connsiteY11" fmla="*/ 1045819 h 2532930"/>
                <a:gd name="connsiteX12" fmla="*/ 35969 w 142492"/>
                <a:gd name="connsiteY12" fmla="*/ 1120520 h 2532930"/>
                <a:gd name="connsiteX13" fmla="*/ 44270 w 142492"/>
                <a:gd name="connsiteY13" fmla="*/ 1195222 h 2532930"/>
                <a:gd name="connsiteX14" fmla="*/ 77471 w 142492"/>
                <a:gd name="connsiteY14" fmla="*/ 1286523 h 2532930"/>
                <a:gd name="connsiteX15" fmla="*/ 118974 w 142492"/>
                <a:gd name="connsiteY15" fmla="*/ 1369525 h 2532930"/>
                <a:gd name="connsiteX16" fmla="*/ 118974 w 142492"/>
                <a:gd name="connsiteY16" fmla="*/ 1427626 h 2532930"/>
                <a:gd name="connsiteX17" fmla="*/ 118974 w 142492"/>
                <a:gd name="connsiteY17" fmla="*/ 1477427 h 2532930"/>
                <a:gd name="connsiteX18" fmla="*/ 94072 w 142492"/>
                <a:gd name="connsiteY18" fmla="*/ 1543828 h 2532930"/>
                <a:gd name="connsiteX19" fmla="*/ 60871 w 142492"/>
                <a:gd name="connsiteY19" fmla="*/ 1585329 h 2532930"/>
                <a:gd name="connsiteX20" fmla="*/ 11068 w 142492"/>
                <a:gd name="connsiteY20" fmla="*/ 1668330 h 2532930"/>
                <a:gd name="connsiteX21" fmla="*/ 2767 w 142492"/>
                <a:gd name="connsiteY21" fmla="*/ 1759632 h 2532930"/>
                <a:gd name="connsiteX22" fmla="*/ 27669 w 142492"/>
                <a:gd name="connsiteY22" fmla="*/ 1834333 h 2532930"/>
                <a:gd name="connsiteX23" fmla="*/ 60871 w 142492"/>
                <a:gd name="connsiteY23" fmla="*/ 1900734 h 2532930"/>
                <a:gd name="connsiteX24" fmla="*/ 102373 w 142492"/>
                <a:gd name="connsiteY24" fmla="*/ 2008636 h 2532930"/>
                <a:gd name="connsiteX25" fmla="*/ 102373 w 142492"/>
                <a:gd name="connsiteY25" fmla="*/ 2091638 h 2532930"/>
                <a:gd name="connsiteX26" fmla="*/ 102373 w 142492"/>
                <a:gd name="connsiteY26" fmla="*/ 2191240 h 2532930"/>
                <a:gd name="connsiteX27" fmla="*/ 94072 w 142492"/>
                <a:gd name="connsiteY27" fmla="*/ 2241041 h 2532930"/>
                <a:gd name="connsiteX28" fmla="*/ 52570 w 142492"/>
                <a:gd name="connsiteY28" fmla="*/ 2307442 h 2532930"/>
                <a:gd name="connsiteX29" fmla="*/ 19368 w 142492"/>
                <a:gd name="connsiteY29" fmla="*/ 2398743 h 2532930"/>
                <a:gd name="connsiteX30" fmla="*/ 60871 w 142492"/>
                <a:gd name="connsiteY30" fmla="*/ 2514946 h 2532930"/>
                <a:gd name="connsiteX31" fmla="*/ 69171 w 142492"/>
                <a:gd name="connsiteY31" fmla="*/ 2506645 h 25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492" h="2532930">
                  <a:moveTo>
                    <a:pt x="94072" y="0"/>
                  </a:moveTo>
                  <a:cubicBezTo>
                    <a:pt x="74013" y="41501"/>
                    <a:pt x="53954" y="83002"/>
                    <a:pt x="44270" y="116202"/>
                  </a:cubicBezTo>
                  <a:cubicBezTo>
                    <a:pt x="34586" y="149402"/>
                    <a:pt x="37352" y="170153"/>
                    <a:pt x="35969" y="199203"/>
                  </a:cubicBezTo>
                  <a:cubicBezTo>
                    <a:pt x="34586" y="228253"/>
                    <a:pt x="23518" y="242087"/>
                    <a:pt x="35969" y="290505"/>
                  </a:cubicBezTo>
                  <a:cubicBezTo>
                    <a:pt x="48420" y="338923"/>
                    <a:pt x="94072" y="441292"/>
                    <a:pt x="110673" y="489709"/>
                  </a:cubicBezTo>
                  <a:cubicBezTo>
                    <a:pt x="127274" y="538127"/>
                    <a:pt x="131425" y="553343"/>
                    <a:pt x="135575" y="581010"/>
                  </a:cubicBezTo>
                  <a:cubicBezTo>
                    <a:pt x="139725" y="608677"/>
                    <a:pt x="135575" y="655712"/>
                    <a:pt x="135575" y="655712"/>
                  </a:cubicBezTo>
                  <a:cubicBezTo>
                    <a:pt x="135575" y="679229"/>
                    <a:pt x="142492" y="697213"/>
                    <a:pt x="135575" y="722113"/>
                  </a:cubicBezTo>
                  <a:cubicBezTo>
                    <a:pt x="128658" y="747013"/>
                    <a:pt x="106523" y="778830"/>
                    <a:pt x="94072" y="805114"/>
                  </a:cubicBezTo>
                  <a:cubicBezTo>
                    <a:pt x="81621" y="831398"/>
                    <a:pt x="69171" y="853532"/>
                    <a:pt x="60871" y="879816"/>
                  </a:cubicBezTo>
                  <a:cubicBezTo>
                    <a:pt x="52571" y="906100"/>
                    <a:pt x="48420" y="935150"/>
                    <a:pt x="44270" y="962817"/>
                  </a:cubicBezTo>
                  <a:cubicBezTo>
                    <a:pt x="40120" y="990484"/>
                    <a:pt x="37352" y="1019535"/>
                    <a:pt x="35969" y="1045819"/>
                  </a:cubicBezTo>
                  <a:cubicBezTo>
                    <a:pt x="34586" y="1072103"/>
                    <a:pt x="34586" y="1095620"/>
                    <a:pt x="35969" y="1120520"/>
                  </a:cubicBezTo>
                  <a:cubicBezTo>
                    <a:pt x="37352" y="1145420"/>
                    <a:pt x="37353" y="1167555"/>
                    <a:pt x="44270" y="1195222"/>
                  </a:cubicBezTo>
                  <a:cubicBezTo>
                    <a:pt x="51187" y="1222889"/>
                    <a:pt x="65020" y="1257473"/>
                    <a:pt x="77471" y="1286523"/>
                  </a:cubicBezTo>
                  <a:cubicBezTo>
                    <a:pt x="89922" y="1315574"/>
                    <a:pt x="112057" y="1346008"/>
                    <a:pt x="118974" y="1369525"/>
                  </a:cubicBezTo>
                  <a:cubicBezTo>
                    <a:pt x="125891" y="1393042"/>
                    <a:pt x="118974" y="1427626"/>
                    <a:pt x="118974" y="1427626"/>
                  </a:cubicBezTo>
                  <a:cubicBezTo>
                    <a:pt x="118974" y="1445610"/>
                    <a:pt x="123124" y="1458060"/>
                    <a:pt x="118974" y="1477427"/>
                  </a:cubicBezTo>
                  <a:cubicBezTo>
                    <a:pt x="114824" y="1496794"/>
                    <a:pt x="103756" y="1525844"/>
                    <a:pt x="94072" y="1543828"/>
                  </a:cubicBezTo>
                  <a:cubicBezTo>
                    <a:pt x="84388" y="1561812"/>
                    <a:pt x="74705" y="1564579"/>
                    <a:pt x="60871" y="1585329"/>
                  </a:cubicBezTo>
                  <a:cubicBezTo>
                    <a:pt x="47037" y="1606079"/>
                    <a:pt x="20752" y="1639279"/>
                    <a:pt x="11068" y="1668330"/>
                  </a:cubicBezTo>
                  <a:cubicBezTo>
                    <a:pt x="1384" y="1697381"/>
                    <a:pt x="0" y="1731965"/>
                    <a:pt x="2767" y="1759632"/>
                  </a:cubicBezTo>
                  <a:cubicBezTo>
                    <a:pt x="5534" y="1787299"/>
                    <a:pt x="17985" y="1810816"/>
                    <a:pt x="27669" y="1834333"/>
                  </a:cubicBezTo>
                  <a:cubicBezTo>
                    <a:pt x="37353" y="1857850"/>
                    <a:pt x="48420" y="1871684"/>
                    <a:pt x="60871" y="1900734"/>
                  </a:cubicBezTo>
                  <a:cubicBezTo>
                    <a:pt x="73322" y="1929785"/>
                    <a:pt x="95456" y="1976819"/>
                    <a:pt x="102373" y="2008636"/>
                  </a:cubicBezTo>
                  <a:cubicBezTo>
                    <a:pt x="109290" y="2040453"/>
                    <a:pt x="102373" y="2091638"/>
                    <a:pt x="102373" y="2091638"/>
                  </a:cubicBezTo>
                  <a:cubicBezTo>
                    <a:pt x="102373" y="2122072"/>
                    <a:pt x="103756" y="2166340"/>
                    <a:pt x="102373" y="2191240"/>
                  </a:cubicBezTo>
                  <a:cubicBezTo>
                    <a:pt x="100990" y="2216140"/>
                    <a:pt x="102373" y="2221674"/>
                    <a:pt x="94072" y="2241041"/>
                  </a:cubicBezTo>
                  <a:cubicBezTo>
                    <a:pt x="85771" y="2260408"/>
                    <a:pt x="65021" y="2281158"/>
                    <a:pt x="52570" y="2307442"/>
                  </a:cubicBezTo>
                  <a:cubicBezTo>
                    <a:pt x="40119" y="2333726"/>
                    <a:pt x="17985" y="2364159"/>
                    <a:pt x="19368" y="2398743"/>
                  </a:cubicBezTo>
                  <a:cubicBezTo>
                    <a:pt x="20752" y="2433327"/>
                    <a:pt x="52571" y="2496962"/>
                    <a:pt x="60871" y="2514946"/>
                  </a:cubicBezTo>
                  <a:cubicBezTo>
                    <a:pt x="69171" y="2532930"/>
                    <a:pt x="69171" y="2506645"/>
                    <a:pt x="69171" y="2506645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64" name="Freeform 63"/>
          <p:cNvSpPr/>
          <p:nvPr/>
        </p:nvSpPr>
        <p:spPr bwMode="auto">
          <a:xfrm rot="2115881" flipH="1">
            <a:off x="679547" y="4157730"/>
            <a:ext cx="45719" cy="288931"/>
          </a:xfrm>
          <a:custGeom>
            <a:avLst/>
            <a:gdLst>
              <a:gd name="connsiteX0" fmla="*/ 94072 w 142492"/>
              <a:gd name="connsiteY0" fmla="*/ 0 h 2532930"/>
              <a:gd name="connsiteX1" fmla="*/ 44270 w 142492"/>
              <a:gd name="connsiteY1" fmla="*/ 116202 h 2532930"/>
              <a:gd name="connsiteX2" fmla="*/ 35969 w 142492"/>
              <a:gd name="connsiteY2" fmla="*/ 199203 h 2532930"/>
              <a:gd name="connsiteX3" fmla="*/ 35969 w 142492"/>
              <a:gd name="connsiteY3" fmla="*/ 290505 h 2532930"/>
              <a:gd name="connsiteX4" fmla="*/ 110673 w 142492"/>
              <a:gd name="connsiteY4" fmla="*/ 489709 h 2532930"/>
              <a:gd name="connsiteX5" fmla="*/ 135575 w 142492"/>
              <a:gd name="connsiteY5" fmla="*/ 581010 h 2532930"/>
              <a:gd name="connsiteX6" fmla="*/ 135575 w 142492"/>
              <a:gd name="connsiteY6" fmla="*/ 655712 h 2532930"/>
              <a:gd name="connsiteX7" fmla="*/ 135575 w 142492"/>
              <a:gd name="connsiteY7" fmla="*/ 722113 h 2532930"/>
              <a:gd name="connsiteX8" fmla="*/ 94072 w 142492"/>
              <a:gd name="connsiteY8" fmla="*/ 805114 h 2532930"/>
              <a:gd name="connsiteX9" fmla="*/ 60871 w 142492"/>
              <a:gd name="connsiteY9" fmla="*/ 879816 h 2532930"/>
              <a:gd name="connsiteX10" fmla="*/ 44270 w 142492"/>
              <a:gd name="connsiteY10" fmla="*/ 962817 h 2532930"/>
              <a:gd name="connsiteX11" fmla="*/ 35969 w 142492"/>
              <a:gd name="connsiteY11" fmla="*/ 1045819 h 2532930"/>
              <a:gd name="connsiteX12" fmla="*/ 35969 w 142492"/>
              <a:gd name="connsiteY12" fmla="*/ 1120520 h 2532930"/>
              <a:gd name="connsiteX13" fmla="*/ 44270 w 142492"/>
              <a:gd name="connsiteY13" fmla="*/ 1195222 h 2532930"/>
              <a:gd name="connsiteX14" fmla="*/ 77471 w 142492"/>
              <a:gd name="connsiteY14" fmla="*/ 1286523 h 2532930"/>
              <a:gd name="connsiteX15" fmla="*/ 118974 w 142492"/>
              <a:gd name="connsiteY15" fmla="*/ 1369525 h 2532930"/>
              <a:gd name="connsiteX16" fmla="*/ 118974 w 142492"/>
              <a:gd name="connsiteY16" fmla="*/ 1427626 h 2532930"/>
              <a:gd name="connsiteX17" fmla="*/ 118974 w 142492"/>
              <a:gd name="connsiteY17" fmla="*/ 1477427 h 2532930"/>
              <a:gd name="connsiteX18" fmla="*/ 94072 w 142492"/>
              <a:gd name="connsiteY18" fmla="*/ 1543828 h 2532930"/>
              <a:gd name="connsiteX19" fmla="*/ 60871 w 142492"/>
              <a:gd name="connsiteY19" fmla="*/ 1585329 h 2532930"/>
              <a:gd name="connsiteX20" fmla="*/ 11068 w 142492"/>
              <a:gd name="connsiteY20" fmla="*/ 1668330 h 2532930"/>
              <a:gd name="connsiteX21" fmla="*/ 2767 w 142492"/>
              <a:gd name="connsiteY21" fmla="*/ 1759632 h 2532930"/>
              <a:gd name="connsiteX22" fmla="*/ 27669 w 142492"/>
              <a:gd name="connsiteY22" fmla="*/ 1834333 h 2532930"/>
              <a:gd name="connsiteX23" fmla="*/ 60871 w 142492"/>
              <a:gd name="connsiteY23" fmla="*/ 1900734 h 2532930"/>
              <a:gd name="connsiteX24" fmla="*/ 102373 w 142492"/>
              <a:gd name="connsiteY24" fmla="*/ 2008636 h 2532930"/>
              <a:gd name="connsiteX25" fmla="*/ 102373 w 142492"/>
              <a:gd name="connsiteY25" fmla="*/ 2091638 h 2532930"/>
              <a:gd name="connsiteX26" fmla="*/ 102373 w 142492"/>
              <a:gd name="connsiteY26" fmla="*/ 2191240 h 2532930"/>
              <a:gd name="connsiteX27" fmla="*/ 94072 w 142492"/>
              <a:gd name="connsiteY27" fmla="*/ 2241041 h 2532930"/>
              <a:gd name="connsiteX28" fmla="*/ 52570 w 142492"/>
              <a:gd name="connsiteY28" fmla="*/ 2307442 h 2532930"/>
              <a:gd name="connsiteX29" fmla="*/ 19368 w 142492"/>
              <a:gd name="connsiteY29" fmla="*/ 2398743 h 2532930"/>
              <a:gd name="connsiteX30" fmla="*/ 60871 w 142492"/>
              <a:gd name="connsiteY30" fmla="*/ 2514946 h 2532930"/>
              <a:gd name="connsiteX31" fmla="*/ 69171 w 142492"/>
              <a:gd name="connsiteY31" fmla="*/ 2506645 h 25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2492" h="2532930">
                <a:moveTo>
                  <a:pt x="94072" y="0"/>
                </a:moveTo>
                <a:cubicBezTo>
                  <a:pt x="74013" y="41501"/>
                  <a:pt x="53954" y="83002"/>
                  <a:pt x="44270" y="116202"/>
                </a:cubicBezTo>
                <a:cubicBezTo>
                  <a:pt x="34586" y="149402"/>
                  <a:pt x="37352" y="170153"/>
                  <a:pt x="35969" y="199203"/>
                </a:cubicBezTo>
                <a:cubicBezTo>
                  <a:pt x="34586" y="228253"/>
                  <a:pt x="23518" y="242087"/>
                  <a:pt x="35969" y="290505"/>
                </a:cubicBezTo>
                <a:cubicBezTo>
                  <a:pt x="48420" y="338923"/>
                  <a:pt x="94072" y="441292"/>
                  <a:pt x="110673" y="489709"/>
                </a:cubicBezTo>
                <a:cubicBezTo>
                  <a:pt x="127274" y="538127"/>
                  <a:pt x="131425" y="553343"/>
                  <a:pt x="135575" y="581010"/>
                </a:cubicBezTo>
                <a:cubicBezTo>
                  <a:pt x="139725" y="608677"/>
                  <a:pt x="135575" y="655712"/>
                  <a:pt x="135575" y="655712"/>
                </a:cubicBezTo>
                <a:cubicBezTo>
                  <a:pt x="135575" y="679229"/>
                  <a:pt x="142492" y="697213"/>
                  <a:pt x="135575" y="722113"/>
                </a:cubicBezTo>
                <a:cubicBezTo>
                  <a:pt x="128658" y="747013"/>
                  <a:pt x="106523" y="778830"/>
                  <a:pt x="94072" y="805114"/>
                </a:cubicBezTo>
                <a:cubicBezTo>
                  <a:pt x="81621" y="831398"/>
                  <a:pt x="69171" y="853532"/>
                  <a:pt x="60871" y="879816"/>
                </a:cubicBezTo>
                <a:cubicBezTo>
                  <a:pt x="52571" y="906100"/>
                  <a:pt x="48420" y="935150"/>
                  <a:pt x="44270" y="962817"/>
                </a:cubicBezTo>
                <a:cubicBezTo>
                  <a:pt x="40120" y="990484"/>
                  <a:pt x="37352" y="1019535"/>
                  <a:pt x="35969" y="1045819"/>
                </a:cubicBezTo>
                <a:cubicBezTo>
                  <a:pt x="34586" y="1072103"/>
                  <a:pt x="34586" y="1095620"/>
                  <a:pt x="35969" y="1120520"/>
                </a:cubicBezTo>
                <a:cubicBezTo>
                  <a:pt x="37352" y="1145420"/>
                  <a:pt x="37353" y="1167555"/>
                  <a:pt x="44270" y="1195222"/>
                </a:cubicBezTo>
                <a:cubicBezTo>
                  <a:pt x="51187" y="1222889"/>
                  <a:pt x="65020" y="1257473"/>
                  <a:pt x="77471" y="1286523"/>
                </a:cubicBezTo>
                <a:cubicBezTo>
                  <a:pt x="89922" y="1315574"/>
                  <a:pt x="112057" y="1346008"/>
                  <a:pt x="118974" y="1369525"/>
                </a:cubicBezTo>
                <a:cubicBezTo>
                  <a:pt x="125891" y="1393042"/>
                  <a:pt x="118974" y="1427626"/>
                  <a:pt x="118974" y="1427626"/>
                </a:cubicBezTo>
                <a:cubicBezTo>
                  <a:pt x="118974" y="1445610"/>
                  <a:pt x="123124" y="1458060"/>
                  <a:pt x="118974" y="1477427"/>
                </a:cubicBezTo>
                <a:cubicBezTo>
                  <a:pt x="114824" y="1496794"/>
                  <a:pt x="103756" y="1525844"/>
                  <a:pt x="94072" y="1543828"/>
                </a:cubicBezTo>
                <a:cubicBezTo>
                  <a:pt x="84388" y="1561812"/>
                  <a:pt x="74705" y="1564579"/>
                  <a:pt x="60871" y="1585329"/>
                </a:cubicBezTo>
                <a:cubicBezTo>
                  <a:pt x="47037" y="1606079"/>
                  <a:pt x="20752" y="1639279"/>
                  <a:pt x="11068" y="1668330"/>
                </a:cubicBezTo>
                <a:cubicBezTo>
                  <a:pt x="1384" y="1697381"/>
                  <a:pt x="0" y="1731965"/>
                  <a:pt x="2767" y="1759632"/>
                </a:cubicBezTo>
                <a:cubicBezTo>
                  <a:pt x="5534" y="1787299"/>
                  <a:pt x="17985" y="1810816"/>
                  <a:pt x="27669" y="1834333"/>
                </a:cubicBezTo>
                <a:cubicBezTo>
                  <a:pt x="37353" y="1857850"/>
                  <a:pt x="48420" y="1871684"/>
                  <a:pt x="60871" y="1900734"/>
                </a:cubicBezTo>
                <a:cubicBezTo>
                  <a:pt x="73322" y="1929785"/>
                  <a:pt x="95456" y="1976819"/>
                  <a:pt x="102373" y="2008636"/>
                </a:cubicBezTo>
                <a:cubicBezTo>
                  <a:pt x="109290" y="2040453"/>
                  <a:pt x="102373" y="2091638"/>
                  <a:pt x="102373" y="2091638"/>
                </a:cubicBezTo>
                <a:cubicBezTo>
                  <a:pt x="102373" y="2122072"/>
                  <a:pt x="103756" y="2166340"/>
                  <a:pt x="102373" y="2191240"/>
                </a:cubicBezTo>
                <a:cubicBezTo>
                  <a:pt x="100990" y="2216140"/>
                  <a:pt x="102373" y="2221674"/>
                  <a:pt x="94072" y="2241041"/>
                </a:cubicBezTo>
                <a:cubicBezTo>
                  <a:pt x="85771" y="2260408"/>
                  <a:pt x="65021" y="2281158"/>
                  <a:pt x="52570" y="2307442"/>
                </a:cubicBezTo>
                <a:cubicBezTo>
                  <a:pt x="40119" y="2333726"/>
                  <a:pt x="17985" y="2364159"/>
                  <a:pt x="19368" y="2398743"/>
                </a:cubicBezTo>
                <a:cubicBezTo>
                  <a:pt x="20752" y="2433327"/>
                  <a:pt x="52571" y="2496962"/>
                  <a:pt x="60871" y="2514946"/>
                </a:cubicBezTo>
                <a:cubicBezTo>
                  <a:pt x="69171" y="2532930"/>
                  <a:pt x="69171" y="2506645"/>
                  <a:pt x="69171" y="2506645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 rot="21225089" flipH="1">
            <a:off x="830284" y="4323032"/>
            <a:ext cx="45719" cy="288931"/>
          </a:xfrm>
          <a:custGeom>
            <a:avLst/>
            <a:gdLst>
              <a:gd name="connsiteX0" fmla="*/ 94072 w 142492"/>
              <a:gd name="connsiteY0" fmla="*/ 0 h 2532930"/>
              <a:gd name="connsiteX1" fmla="*/ 44270 w 142492"/>
              <a:gd name="connsiteY1" fmla="*/ 116202 h 2532930"/>
              <a:gd name="connsiteX2" fmla="*/ 35969 w 142492"/>
              <a:gd name="connsiteY2" fmla="*/ 199203 h 2532930"/>
              <a:gd name="connsiteX3" fmla="*/ 35969 w 142492"/>
              <a:gd name="connsiteY3" fmla="*/ 290505 h 2532930"/>
              <a:gd name="connsiteX4" fmla="*/ 110673 w 142492"/>
              <a:gd name="connsiteY4" fmla="*/ 489709 h 2532930"/>
              <a:gd name="connsiteX5" fmla="*/ 135575 w 142492"/>
              <a:gd name="connsiteY5" fmla="*/ 581010 h 2532930"/>
              <a:gd name="connsiteX6" fmla="*/ 135575 w 142492"/>
              <a:gd name="connsiteY6" fmla="*/ 655712 h 2532930"/>
              <a:gd name="connsiteX7" fmla="*/ 135575 w 142492"/>
              <a:gd name="connsiteY7" fmla="*/ 722113 h 2532930"/>
              <a:gd name="connsiteX8" fmla="*/ 94072 w 142492"/>
              <a:gd name="connsiteY8" fmla="*/ 805114 h 2532930"/>
              <a:gd name="connsiteX9" fmla="*/ 60871 w 142492"/>
              <a:gd name="connsiteY9" fmla="*/ 879816 h 2532930"/>
              <a:gd name="connsiteX10" fmla="*/ 44270 w 142492"/>
              <a:gd name="connsiteY10" fmla="*/ 962817 h 2532930"/>
              <a:gd name="connsiteX11" fmla="*/ 35969 w 142492"/>
              <a:gd name="connsiteY11" fmla="*/ 1045819 h 2532930"/>
              <a:gd name="connsiteX12" fmla="*/ 35969 w 142492"/>
              <a:gd name="connsiteY12" fmla="*/ 1120520 h 2532930"/>
              <a:gd name="connsiteX13" fmla="*/ 44270 w 142492"/>
              <a:gd name="connsiteY13" fmla="*/ 1195222 h 2532930"/>
              <a:gd name="connsiteX14" fmla="*/ 77471 w 142492"/>
              <a:gd name="connsiteY14" fmla="*/ 1286523 h 2532930"/>
              <a:gd name="connsiteX15" fmla="*/ 118974 w 142492"/>
              <a:gd name="connsiteY15" fmla="*/ 1369525 h 2532930"/>
              <a:gd name="connsiteX16" fmla="*/ 118974 w 142492"/>
              <a:gd name="connsiteY16" fmla="*/ 1427626 h 2532930"/>
              <a:gd name="connsiteX17" fmla="*/ 118974 w 142492"/>
              <a:gd name="connsiteY17" fmla="*/ 1477427 h 2532930"/>
              <a:gd name="connsiteX18" fmla="*/ 94072 w 142492"/>
              <a:gd name="connsiteY18" fmla="*/ 1543828 h 2532930"/>
              <a:gd name="connsiteX19" fmla="*/ 60871 w 142492"/>
              <a:gd name="connsiteY19" fmla="*/ 1585329 h 2532930"/>
              <a:gd name="connsiteX20" fmla="*/ 11068 w 142492"/>
              <a:gd name="connsiteY20" fmla="*/ 1668330 h 2532930"/>
              <a:gd name="connsiteX21" fmla="*/ 2767 w 142492"/>
              <a:gd name="connsiteY21" fmla="*/ 1759632 h 2532930"/>
              <a:gd name="connsiteX22" fmla="*/ 27669 w 142492"/>
              <a:gd name="connsiteY22" fmla="*/ 1834333 h 2532930"/>
              <a:gd name="connsiteX23" fmla="*/ 60871 w 142492"/>
              <a:gd name="connsiteY23" fmla="*/ 1900734 h 2532930"/>
              <a:gd name="connsiteX24" fmla="*/ 102373 w 142492"/>
              <a:gd name="connsiteY24" fmla="*/ 2008636 h 2532930"/>
              <a:gd name="connsiteX25" fmla="*/ 102373 w 142492"/>
              <a:gd name="connsiteY25" fmla="*/ 2091638 h 2532930"/>
              <a:gd name="connsiteX26" fmla="*/ 102373 w 142492"/>
              <a:gd name="connsiteY26" fmla="*/ 2191240 h 2532930"/>
              <a:gd name="connsiteX27" fmla="*/ 94072 w 142492"/>
              <a:gd name="connsiteY27" fmla="*/ 2241041 h 2532930"/>
              <a:gd name="connsiteX28" fmla="*/ 52570 w 142492"/>
              <a:gd name="connsiteY28" fmla="*/ 2307442 h 2532930"/>
              <a:gd name="connsiteX29" fmla="*/ 19368 w 142492"/>
              <a:gd name="connsiteY29" fmla="*/ 2398743 h 2532930"/>
              <a:gd name="connsiteX30" fmla="*/ 60871 w 142492"/>
              <a:gd name="connsiteY30" fmla="*/ 2514946 h 2532930"/>
              <a:gd name="connsiteX31" fmla="*/ 69171 w 142492"/>
              <a:gd name="connsiteY31" fmla="*/ 2506645 h 25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2492" h="2532930">
                <a:moveTo>
                  <a:pt x="94072" y="0"/>
                </a:moveTo>
                <a:cubicBezTo>
                  <a:pt x="74013" y="41501"/>
                  <a:pt x="53954" y="83002"/>
                  <a:pt x="44270" y="116202"/>
                </a:cubicBezTo>
                <a:cubicBezTo>
                  <a:pt x="34586" y="149402"/>
                  <a:pt x="37352" y="170153"/>
                  <a:pt x="35969" y="199203"/>
                </a:cubicBezTo>
                <a:cubicBezTo>
                  <a:pt x="34586" y="228253"/>
                  <a:pt x="23518" y="242087"/>
                  <a:pt x="35969" y="290505"/>
                </a:cubicBezTo>
                <a:cubicBezTo>
                  <a:pt x="48420" y="338923"/>
                  <a:pt x="94072" y="441292"/>
                  <a:pt x="110673" y="489709"/>
                </a:cubicBezTo>
                <a:cubicBezTo>
                  <a:pt x="127274" y="538127"/>
                  <a:pt x="131425" y="553343"/>
                  <a:pt x="135575" y="581010"/>
                </a:cubicBezTo>
                <a:cubicBezTo>
                  <a:pt x="139725" y="608677"/>
                  <a:pt x="135575" y="655712"/>
                  <a:pt x="135575" y="655712"/>
                </a:cubicBezTo>
                <a:cubicBezTo>
                  <a:pt x="135575" y="679229"/>
                  <a:pt x="142492" y="697213"/>
                  <a:pt x="135575" y="722113"/>
                </a:cubicBezTo>
                <a:cubicBezTo>
                  <a:pt x="128658" y="747013"/>
                  <a:pt x="106523" y="778830"/>
                  <a:pt x="94072" y="805114"/>
                </a:cubicBezTo>
                <a:cubicBezTo>
                  <a:pt x="81621" y="831398"/>
                  <a:pt x="69171" y="853532"/>
                  <a:pt x="60871" y="879816"/>
                </a:cubicBezTo>
                <a:cubicBezTo>
                  <a:pt x="52571" y="906100"/>
                  <a:pt x="48420" y="935150"/>
                  <a:pt x="44270" y="962817"/>
                </a:cubicBezTo>
                <a:cubicBezTo>
                  <a:pt x="40120" y="990484"/>
                  <a:pt x="37352" y="1019535"/>
                  <a:pt x="35969" y="1045819"/>
                </a:cubicBezTo>
                <a:cubicBezTo>
                  <a:pt x="34586" y="1072103"/>
                  <a:pt x="34586" y="1095620"/>
                  <a:pt x="35969" y="1120520"/>
                </a:cubicBezTo>
                <a:cubicBezTo>
                  <a:pt x="37352" y="1145420"/>
                  <a:pt x="37353" y="1167555"/>
                  <a:pt x="44270" y="1195222"/>
                </a:cubicBezTo>
                <a:cubicBezTo>
                  <a:pt x="51187" y="1222889"/>
                  <a:pt x="65020" y="1257473"/>
                  <a:pt x="77471" y="1286523"/>
                </a:cubicBezTo>
                <a:cubicBezTo>
                  <a:pt x="89922" y="1315574"/>
                  <a:pt x="112057" y="1346008"/>
                  <a:pt x="118974" y="1369525"/>
                </a:cubicBezTo>
                <a:cubicBezTo>
                  <a:pt x="125891" y="1393042"/>
                  <a:pt x="118974" y="1427626"/>
                  <a:pt x="118974" y="1427626"/>
                </a:cubicBezTo>
                <a:cubicBezTo>
                  <a:pt x="118974" y="1445610"/>
                  <a:pt x="123124" y="1458060"/>
                  <a:pt x="118974" y="1477427"/>
                </a:cubicBezTo>
                <a:cubicBezTo>
                  <a:pt x="114824" y="1496794"/>
                  <a:pt x="103756" y="1525844"/>
                  <a:pt x="94072" y="1543828"/>
                </a:cubicBezTo>
                <a:cubicBezTo>
                  <a:pt x="84388" y="1561812"/>
                  <a:pt x="74705" y="1564579"/>
                  <a:pt x="60871" y="1585329"/>
                </a:cubicBezTo>
                <a:cubicBezTo>
                  <a:pt x="47037" y="1606079"/>
                  <a:pt x="20752" y="1639279"/>
                  <a:pt x="11068" y="1668330"/>
                </a:cubicBezTo>
                <a:cubicBezTo>
                  <a:pt x="1384" y="1697381"/>
                  <a:pt x="0" y="1731965"/>
                  <a:pt x="2767" y="1759632"/>
                </a:cubicBezTo>
                <a:cubicBezTo>
                  <a:pt x="5534" y="1787299"/>
                  <a:pt x="17985" y="1810816"/>
                  <a:pt x="27669" y="1834333"/>
                </a:cubicBezTo>
                <a:cubicBezTo>
                  <a:pt x="37353" y="1857850"/>
                  <a:pt x="48420" y="1871684"/>
                  <a:pt x="60871" y="1900734"/>
                </a:cubicBezTo>
                <a:cubicBezTo>
                  <a:pt x="73322" y="1929785"/>
                  <a:pt x="95456" y="1976819"/>
                  <a:pt x="102373" y="2008636"/>
                </a:cubicBezTo>
                <a:cubicBezTo>
                  <a:pt x="109290" y="2040453"/>
                  <a:pt x="102373" y="2091638"/>
                  <a:pt x="102373" y="2091638"/>
                </a:cubicBezTo>
                <a:cubicBezTo>
                  <a:pt x="102373" y="2122072"/>
                  <a:pt x="103756" y="2166340"/>
                  <a:pt x="102373" y="2191240"/>
                </a:cubicBezTo>
                <a:cubicBezTo>
                  <a:pt x="100990" y="2216140"/>
                  <a:pt x="102373" y="2221674"/>
                  <a:pt x="94072" y="2241041"/>
                </a:cubicBezTo>
                <a:cubicBezTo>
                  <a:pt x="85771" y="2260408"/>
                  <a:pt x="65021" y="2281158"/>
                  <a:pt x="52570" y="2307442"/>
                </a:cubicBezTo>
                <a:cubicBezTo>
                  <a:pt x="40119" y="2333726"/>
                  <a:pt x="17985" y="2364159"/>
                  <a:pt x="19368" y="2398743"/>
                </a:cubicBezTo>
                <a:cubicBezTo>
                  <a:pt x="20752" y="2433327"/>
                  <a:pt x="52571" y="2496962"/>
                  <a:pt x="60871" y="2514946"/>
                </a:cubicBezTo>
                <a:cubicBezTo>
                  <a:pt x="69171" y="2532930"/>
                  <a:pt x="69171" y="2506645"/>
                  <a:pt x="69171" y="2506645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 rot="17940260" flipH="1">
            <a:off x="1015934" y="4145311"/>
            <a:ext cx="45719" cy="288931"/>
          </a:xfrm>
          <a:custGeom>
            <a:avLst/>
            <a:gdLst>
              <a:gd name="connsiteX0" fmla="*/ 94072 w 142492"/>
              <a:gd name="connsiteY0" fmla="*/ 0 h 2532930"/>
              <a:gd name="connsiteX1" fmla="*/ 44270 w 142492"/>
              <a:gd name="connsiteY1" fmla="*/ 116202 h 2532930"/>
              <a:gd name="connsiteX2" fmla="*/ 35969 w 142492"/>
              <a:gd name="connsiteY2" fmla="*/ 199203 h 2532930"/>
              <a:gd name="connsiteX3" fmla="*/ 35969 w 142492"/>
              <a:gd name="connsiteY3" fmla="*/ 290505 h 2532930"/>
              <a:gd name="connsiteX4" fmla="*/ 110673 w 142492"/>
              <a:gd name="connsiteY4" fmla="*/ 489709 h 2532930"/>
              <a:gd name="connsiteX5" fmla="*/ 135575 w 142492"/>
              <a:gd name="connsiteY5" fmla="*/ 581010 h 2532930"/>
              <a:gd name="connsiteX6" fmla="*/ 135575 w 142492"/>
              <a:gd name="connsiteY6" fmla="*/ 655712 h 2532930"/>
              <a:gd name="connsiteX7" fmla="*/ 135575 w 142492"/>
              <a:gd name="connsiteY7" fmla="*/ 722113 h 2532930"/>
              <a:gd name="connsiteX8" fmla="*/ 94072 w 142492"/>
              <a:gd name="connsiteY8" fmla="*/ 805114 h 2532930"/>
              <a:gd name="connsiteX9" fmla="*/ 60871 w 142492"/>
              <a:gd name="connsiteY9" fmla="*/ 879816 h 2532930"/>
              <a:gd name="connsiteX10" fmla="*/ 44270 w 142492"/>
              <a:gd name="connsiteY10" fmla="*/ 962817 h 2532930"/>
              <a:gd name="connsiteX11" fmla="*/ 35969 w 142492"/>
              <a:gd name="connsiteY11" fmla="*/ 1045819 h 2532930"/>
              <a:gd name="connsiteX12" fmla="*/ 35969 w 142492"/>
              <a:gd name="connsiteY12" fmla="*/ 1120520 h 2532930"/>
              <a:gd name="connsiteX13" fmla="*/ 44270 w 142492"/>
              <a:gd name="connsiteY13" fmla="*/ 1195222 h 2532930"/>
              <a:gd name="connsiteX14" fmla="*/ 77471 w 142492"/>
              <a:gd name="connsiteY14" fmla="*/ 1286523 h 2532930"/>
              <a:gd name="connsiteX15" fmla="*/ 118974 w 142492"/>
              <a:gd name="connsiteY15" fmla="*/ 1369525 h 2532930"/>
              <a:gd name="connsiteX16" fmla="*/ 118974 w 142492"/>
              <a:gd name="connsiteY16" fmla="*/ 1427626 h 2532930"/>
              <a:gd name="connsiteX17" fmla="*/ 118974 w 142492"/>
              <a:gd name="connsiteY17" fmla="*/ 1477427 h 2532930"/>
              <a:gd name="connsiteX18" fmla="*/ 94072 w 142492"/>
              <a:gd name="connsiteY18" fmla="*/ 1543828 h 2532930"/>
              <a:gd name="connsiteX19" fmla="*/ 60871 w 142492"/>
              <a:gd name="connsiteY19" fmla="*/ 1585329 h 2532930"/>
              <a:gd name="connsiteX20" fmla="*/ 11068 w 142492"/>
              <a:gd name="connsiteY20" fmla="*/ 1668330 h 2532930"/>
              <a:gd name="connsiteX21" fmla="*/ 2767 w 142492"/>
              <a:gd name="connsiteY21" fmla="*/ 1759632 h 2532930"/>
              <a:gd name="connsiteX22" fmla="*/ 27669 w 142492"/>
              <a:gd name="connsiteY22" fmla="*/ 1834333 h 2532930"/>
              <a:gd name="connsiteX23" fmla="*/ 60871 w 142492"/>
              <a:gd name="connsiteY23" fmla="*/ 1900734 h 2532930"/>
              <a:gd name="connsiteX24" fmla="*/ 102373 w 142492"/>
              <a:gd name="connsiteY24" fmla="*/ 2008636 h 2532930"/>
              <a:gd name="connsiteX25" fmla="*/ 102373 w 142492"/>
              <a:gd name="connsiteY25" fmla="*/ 2091638 h 2532930"/>
              <a:gd name="connsiteX26" fmla="*/ 102373 w 142492"/>
              <a:gd name="connsiteY26" fmla="*/ 2191240 h 2532930"/>
              <a:gd name="connsiteX27" fmla="*/ 94072 w 142492"/>
              <a:gd name="connsiteY27" fmla="*/ 2241041 h 2532930"/>
              <a:gd name="connsiteX28" fmla="*/ 52570 w 142492"/>
              <a:gd name="connsiteY28" fmla="*/ 2307442 h 2532930"/>
              <a:gd name="connsiteX29" fmla="*/ 19368 w 142492"/>
              <a:gd name="connsiteY29" fmla="*/ 2398743 h 2532930"/>
              <a:gd name="connsiteX30" fmla="*/ 60871 w 142492"/>
              <a:gd name="connsiteY30" fmla="*/ 2514946 h 2532930"/>
              <a:gd name="connsiteX31" fmla="*/ 69171 w 142492"/>
              <a:gd name="connsiteY31" fmla="*/ 2506645 h 25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2492" h="2532930">
                <a:moveTo>
                  <a:pt x="94072" y="0"/>
                </a:moveTo>
                <a:cubicBezTo>
                  <a:pt x="74013" y="41501"/>
                  <a:pt x="53954" y="83002"/>
                  <a:pt x="44270" y="116202"/>
                </a:cubicBezTo>
                <a:cubicBezTo>
                  <a:pt x="34586" y="149402"/>
                  <a:pt x="37352" y="170153"/>
                  <a:pt x="35969" y="199203"/>
                </a:cubicBezTo>
                <a:cubicBezTo>
                  <a:pt x="34586" y="228253"/>
                  <a:pt x="23518" y="242087"/>
                  <a:pt x="35969" y="290505"/>
                </a:cubicBezTo>
                <a:cubicBezTo>
                  <a:pt x="48420" y="338923"/>
                  <a:pt x="94072" y="441292"/>
                  <a:pt x="110673" y="489709"/>
                </a:cubicBezTo>
                <a:cubicBezTo>
                  <a:pt x="127274" y="538127"/>
                  <a:pt x="131425" y="553343"/>
                  <a:pt x="135575" y="581010"/>
                </a:cubicBezTo>
                <a:cubicBezTo>
                  <a:pt x="139725" y="608677"/>
                  <a:pt x="135575" y="655712"/>
                  <a:pt x="135575" y="655712"/>
                </a:cubicBezTo>
                <a:cubicBezTo>
                  <a:pt x="135575" y="679229"/>
                  <a:pt x="142492" y="697213"/>
                  <a:pt x="135575" y="722113"/>
                </a:cubicBezTo>
                <a:cubicBezTo>
                  <a:pt x="128658" y="747013"/>
                  <a:pt x="106523" y="778830"/>
                  <a:pt x="94072" y="805114"/>
                </a:cubicBezTo>
                <a:cubicBezTo>
                  <a:pt x="81621" y="831398"/>
                  <a:pt x="69171" y="853532"/>
                  <a:pt x="60871" y="879816"/>
                </a:cubicBezTo>
                <a:cubicBezTo>
                  <a:pt x="52571" y="906100"/>
                  <a:pt x="48420" y="935150"/>
                  <a:pt x="44270" y="962817"/>
                </a:cubicBezTo>
                <a:cubicBezTo>
                  <a:pt x="40120" y="990484"/>
                  <a:pt x="37352" y="1019535"/>
                  <a:pt x="35969" y="1045819"/>
                </a:cubicBezTo>
                <a:cubicBezTo>
                  <a:pt x="34586" y="1072103"/>
                  <a:pt x="34586" y="1095620"/>
                  <a:pt x="35969" y="1120520"/>
                </a:cubicBezTo>
                <a:cubicBezTo>
                  <a:pt x="37352" y="1145420"/>
                  <a:pt x="37353" y="1167555"/>
                  <a:pt x="44270" y="1195222"/>
                </a:cubicBezTo>
                <a:cubicBezTo>
                  <a:pt x="51187" y="1222889"/>
                  <a:pt x="65020" y="1257473"/>
                  <a:pt x="77471" y="1286523"/>
                </a:cubicBezTo>
                <a:cubicBezTo>
                  <a:pt x="89922" y="1315574"/>
                  <a:pt x="112057" y="1346008"/>
                  <a:pt x="118974" y="1369525"/>
                </a:cubicBezTo>
                <a:cubicBezTo>
                  <a:pt x="125891" y="1393042"/>
                  <a:pt x="118974" y="1427626"/>
                  <a:pt x="118974" y="1427626"/>
                </a:cubicBezTo>
                <a:cubicBezTo>
                  <a:pt x="118974" y="1445610"/>
                  <a:pt x="123124" y="1458060"/>
                  <a:pt x="118974" y="1477427"/>
                </a:cubicBezTo>
                <a:cubicBezTo>
                  <a:pt x="114824" y="1496794"/>
                  <a:pt x="103756" y="1525844"/>
                  <a:pt x="94072" y="1543828"/>
                </a:cubicBezTo>
                <a:cubicBezTo>
                  <a:pt x="84388" y="1561812"/>
                  <a:pt x="74705" y="1564579"/>
                  <a:pt x="60871" y="1585329"/>
                </a:cubicBezTo>
                <a:cubicBezTo>
                  <a:pt x="47037" y="1606079"/>
                  <a:pt x="20752" y="1639279"/>
                  <a:pt x="11068" y="1668330"/>
                </a:cubicBezTo>
                <a:cubicBezTo>
                  <a:pt x="1384" y="1697381"/>
                  <a:pt x="0" y="1731965"/>
                  <a:pt x="2767" y="1759632"/>
                </a:cubicBezTo>
                <a:cubicBezTo>
                  <a:pt x="5534" y="1787299"/>
                  <a:pt x="17985" y="1810816"/>
                  <a:pt x="27669" y="1834333"/>
                </a:cubicBezTo>
                <a:cubicBezTo>
                  <a:pt x="37353" y="1857850"/>
                  <a:pt x="48420" y="1871684"/>
                  <a:pt x="60871" y="1900734"/>
                </a:cubicBezTo>
                <a:cubicBezTo>
                  <a:pt x="73322" y="1929785"/>
                  <a:pt x="95456" y="1976819"/>
                  <a:pt x="102373" y="2008636"/>
                </a:cubicBezTo>
                <a:cubicBezTo>
                  <a:pt x="109290" y="2040453"/>
                  <a:pt x="102373" y="2091638"/>
                  <a:pt x="102373" y="2091638"/>
                </a:cubicBezTo>
                <a:cubicBezTo>
                  <a:pt x="102373" y="2122072"/>
                  <a:pt x="103756" y="2166340"/>
                  <a:pt x="102373" y="2191240"/>
                </a:cubicBezTo>
                <a:cubicBezTo>
                  <a:pt x="100990" y="2216140"/>
                  <a:pt x="102373" y="2221674"/>
                  <a:pt x="94072" y="2241041"/>
                </a:cubicBezTo>
                <a:cubicBezTo>
                  <a:pt x="85771" y="2260408"/>
                  <a:pt x="65021" y="2281158"/>
                  <a:pt x="52570" y="2307442"/>
                </a:cubicBezTo>
                <a:cubicBezTo>
                  <a:pt x="40119" y="2333726"/>
                  <a:pt x="17985" y="2364159"/>
                  <a:pt x="19368" y="2398743"/>
                </a:cubicBezTo>
                <a:cubicBezTo>
                  <a:pt x="20752" y="2433327"/>
                  <a:pt x="52571" y="2496962"/>
                  <a:pt x="60871" y="2514946"/>
                </a:cubicBezTo>
                <a:cubicBezTo>
                  <a:pt x="69171" y="2532930"/>
                  <a:pt x="69171" y="2506645"/>
                  <a:pt x="69171" y="2506645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 rot="2115881" flipH="1">
            <a:off x="1025621" y="4357755"/>
            <a:ext cx="45719" cy="288931"/>
          </a:xfrm>
          <a:custGeom>
            <a:avLst/>
            <a:gdLst>
              <a:gd name="connsiteX0" fmla="*/ 94072 w 142492"/>
              <a:gd name="connsiteY0" fmla="*/ 0 h 2532930"/>
              <a:gd name="connsiteX1" fmla="*/ 44270 w 142492"/>
              <a:gd name="connsiteY1" fmla="*/ 116202 h 2532930"/>
              <a:gd name="connsiteX2" fmla="*/ 35969 w 142492"/>
              <a:gd name="connsiteY2" fmla="*/ 199203 h 2532930"/>
              <a:gd name="connsiteX3" fmla="*/ 35969 w 142492"/>
              <a:gd name="connsiteY3" fmla="*/ 290505 h 2532930"/>
              <a:gd name="connsiteX4" fmla="*/ 110673 w 142492"/>
              <a:gd name="connsiteY4" fmla="*/ 489709 h 2532930"/>
              <a:gd name="connsiteX5" fmla="*/ 135575 w 142492"/>
              <a:gd name="connsiteY5" fmla="*/ 581010 h 2532930"/>
              <a:gd name="connsiteX6" fmla="*/ 135575 w 142492"/>
              <a:gd name="connsiteY6" fmla="*/ 655712 h 2532930"/>
              <a:gd name="connsiteX7" fmla="*/ 135575 w 142492"/>
              <a:gd name="connsiteY7" fmla="*/ 722113 h 2532930"/>
              <a:gd name="connsiteX8" fmla="*/ 94072 w 142492"/>
              <a:gd name="connsiteY8" fmla="*/ 805114 h 2532930"/>
              <a:gd name="connsiteX9" fmla="*/ 60871 w 142492"/>
              <a:gd name="connsiteY9" fmla="*/ 879816 h 2532930"/>
              <a:gd name="connsiteX10" fmla="*/ 44270 w 142492"/>
              <a:gd name="connsiteY10" fmla="*/ 962817 h 2532930"/>
              <a:gd name="connsiteX11" fmla="*/ 35969 w 142492"/>
              <a:gd name="connsiteY11" fmla="*/ 1045819 h 2532930"/>
              <a:gd name="connsiteX12" fmla="*/ 35969 w 142492"/>
              <a:gd name="connsiteY12" fmla="*/ 1120520 h 2532930"/>
              <a:gd name="connsiteX13" fmla="*/ 44270 w 142492"/>
              <a:gd name="connsiteY13" fmla="*/ 1195222 h 2532930"/>
              <a:gd name="connsiteX14" fmla="*/ 77471 w 142492"/>
              <a:gd name="connsiteY14" fmla="*/ 1286523 h 2532930"/>
              <a:gd name="connsiteX15" fmla="*/ 118974 w 142492"/>
              <a:gd name="connsiteY15" fmla="*/ 1369525 h 2532930"/>
              <a:gd name="connsiteX16" fmla="*/ 118974 w 142492"/>
              <a:gd name="connsiteY16" fmla="*/ 1427626 h 2532930"/>
              <a:gd name="connsiteX17" fmla="*/ 118974 w 142492"/>
              <a:gd name="connsiteY17" fmla="*/ 1477427 h 2532930"/>
              <a:gd name="connsiteX18" fmla="*/ 94072 w 142492"/>
              <a:gd name="connsiteY18" fmla="*/ 1543828 h 2532930"/>
              <a:gd name="connsiteX19" fmla="*/ 60871 w 142492"/>
              <a:gd name="connsiteY19" fmla="*/ 1585329 h 2532930"/>
              <a:gd name="connsiteX20" fmla="*/ 11068 w 142492"/>
              <a:gd name="connsiteY20" fmla="*/ 1668330 h 2532930"/>
              <a:gd name="connsiteX21" fmla="*/ 2767 w 142492"/>
              <a:gd name="connsiteY21" fmla="*/ 1759632 h 2532930"/>
              <a:gd name="connsiteX22" fmla="*/ 27669 w 142492"/>
              <a:gd name="connsiteY22" fmla="*/ 1834333 h 2532930"/>
              <a:gd name="connsiteX23" fmla="*/ 60871 w 142492"/>
              <a:gd name="connsiteY23" fmla="*/ 1900734 h 2532930"/>
              <a:gd name="connsiteX24" fmla="*/ 102373 w 142492"/>
              <a:gd name="connsiteY24" fmla="*/ 2008636 h 2532930"/>
              <a:gd name="connsiteX25" fmla="*/ 102373 w 142492"/>
              <a:gd name="connsiteY25" fmla="*/ 2091638 h 2532930"/>
              <a:gd name="connsiteX26" fmla="*/ 102373 w 142492"/>
              <a:gd name="connsiteY26" fmla="*/ 2191240 h 2532930"/>
              <a:gd name="connsiteX27" fmla="*/ 94072 w 142492"/>
              <a:gd name="connsiteY27" fmla="*/ 2241041 h 2532930"/>
              <a:gd name="connsiteX28" fmla="*/ 52570 w 142492"/>
              <a:gd name="connsiteY28" fmla="*/ 2307442 h 2532930"/>
              <a:gd name="connsiteX29" fmla="*/ 19368 w 142492"/>
              <a:gd name="connsiteY29" fmla="*/ 2398743 h 2532930"/>
              <a:gd name="connsiteX30" fmla="*/ 60871 w 142492"/>
              <a:gd name="connsiteY30" fmla="*/ 2514946 h 2532930"/>
              <a:gd name="connsiteX31" fmla="*/ 69171 w 142492"/>
              <a:gd name="connsiteY31" fmla="*/ 2506645 h 25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2492" h="2532930">
                <a:moveTo>
                  <a:pt x="94072" y="0"/>
                </a:moveTo>
                <a:cubicBezTo>
                  <a:pt x="74013" y="41501"/>
                  <a:pt x="53954" y="83002"/>
                  <a:pt x="44270" y="116202"/>
                </a:cubicBezTo>
                <a:cubicBezTo>
                  <a:pt x="34586" y="149402"/>
                  <a:pt x="37352" y="170153"/>
                  <a:pt x="35969" y="199203"/>
                </a:cubicBezTo>
                <a:cubicBezTo>
                  <a:pt x="34586" y="228253"/>
                  <a:pt x="23518" y="242087"/>
                  <a:pt x="35969" y="290505"/>
                </a:cubicBezTo>
                <a:cubicBezTo>
                  <a:pt x="48420" y="338923"/>
                  <a:pt x="94072" y="441292"/>
                  <a:pt x="110673" y="489709"/>
                </a:cubicBezTo>
                <a:cubicBezTo>
                  <a:pt x="127274" y="538127"/>
                  <a:pt x="131425" y="553343"/>
                  <a:pt x="135575" y="581010"/>
                </a:cubicBezTo>
                <a:cubicBezTo>
                  <a:pt x="139725" y="608677"/>
                  <a:pt x="135575" y="655712"/>
                  <a:pt x="135575" y="655712"/>
                </a:cubicBezTo>
                <a:cubicBezTo>
                  <a:pt x="135575" y="679229"/>
                  <a:pt x="142492" y="697213"/>
                  <a:pt x="135575" y="722113"/>
                </a:cubicBezTo>
                <a:cubicBezTo>
                  <a:pt x="128658" y="747013"/>
                  <a:pt x="106523" y="778830"/>
                  <a:pt x="94072" y="805114"/>
                </a:cubicBezTo>
                <a:cubicBezTo>
                  <a:pt x="81621" y="831398"/>
                  <a:pt x="69171" y="853532"/>
                  <a:pt x="60871" y="879816"/>
                </a:cubicBezTo>
                <a:cubicBezTo>
                  <a:pt x="52571" y="906100"/>
                  <a:pt x="48420" y="935150"/>
                  <a:pt x="44270" y="962817"/>
                </a:cubicBezTo>
                <a:cubicBezTo>
                  <a:pt x="40120" y="990484"/>
                  <a:pt x="37352" y="1019535"/>
                  <a:pt x="35969" y="1045819"/>
                </a:cubicBezTo>
                <a:cubicBezTo>
                  <a:pt x="34586" y="1072103"/>
                  <a:pt x="34586" y="1095620"/>
                  <a:pt x="35969" y="1120520"/>
                </a:cubicBezTo>
                <a:cubicBezTo>
                  <a:pt x="37352" y="1145420"/>
                  <a:pt x="37353" y="1167555"/>
                  <a:pt x="44270" y="1195222"/>
                </a:cubicBezTo>
                <a:cubicBezTo>
                  <a:pt x="51187" y="1222889"/>
                  <a:pt x="65020" y="1257473"/>
                  <a:pt x="77471" y="1286523"/>
                </a:cubicBezTo>
                <a:cubicBezTo>
                  <a:pt x="89922" y="1315574"/>
                  <a:pt x="112057" y="1346008"/>
                  <a:pt x="118974" y="1369525"/>
                </a:cubicBezTo>
                <a:cubicBezTo>
                  <a:pt x="125891" y="1393042"/>
                  <a:pt x="118974" y="1427626"/>
                  <a:pt x="118974" y="1427626"/>
                </a:cubicBezTo>
                <a:cubicBezTo>
                  <a:pt x="118974" y="1445610"/>
                  <a:pt x="123124" y="1458060"/>
                  <a:pt x="118974" y="1477427"/>
                </a:cubicBezTo>
                <a:cubicBezTo>
                  <a:pt x="114824" y="1496794"/>
                  <a:pt x="103756" y="1525844"/>
                  <a:pt x="94072" y="1543828"/>
                </a:cubicBezTo>
                <a:cubicBezTo>
                  <a:pt x="84388" y="1561812"/>
                  <a:pt x="74705" y="1564579"/>
                  <a:pt x="60871" y="1585329"/>
                </a:cubicBezTo>
                <a:cubicBezTo>
                  <a:pt x="47037" y="1606079"/>
                  <a:pt x="20752" y="1639279"/>
                  <a:pt x="11068" y="1668330"/>
                </a:cubicBezTo>
                <a:cubicBezTo>
                  <a:pt x="1384" y="1697381"/>
                  <a:pt x="0" y="1731965"/>
                  <a:pt x="2767" y="1759632"/>
                </a:cubicBezTo>
                <a:cubicBezTo>
                  <a:pt x="5534" y="1787299"/>
                  <a:pt x="17985" y="1810816"/>
                  <a:pt x="27669" y="1834333"/>
                </a:cubicBezTo>
                <a:cubicBezTo>
                  <a:pt x="37353" y="1857850"/>
                  <a:pt x="48420" y="1871684"/>
                  <a:pt x="60871" y="1900734"/>
                </a:cubicBezTo>
                <a:cubicBezTo>
                  <a:pt x="73322" y="1929785"/>
                  <a:pt x="95456" y="1976819"/>
                  <a:pt x="102373" y="2008636"/>
                </a:cubicBezTo>
                <a:cubicBezTo>
                  <a:pt x="109290" y="2040453"/>
                  <a:pt x="102373" y="2091638"/>
                  <a:pt x="102373" y="2091638"/>
                </a:cubicBezTo>
                <a:cubicBezTo>
                  <a:pt x="102373" y="2122072"/>
                  <a:pt x="103756" y="2166340"/>
                  <a:pt x="102373" y="2191240"/>
                </a:cubicBezTo>
                <a:cubicBezTo>
                  <a:pt x="100990" y="2216140"/>
                  <a:pt x="102373" y="2221674"/>
                  <a:pt x="94072" y="2241041"/>
                </a:cubicBezTo>
                <a:cubicBezTo>
                  <a:pt x="85771" y="2260408"/>
                  <a:pt x="65021" y="2281158"/>
                  <a:pt x="52570" y="2307442"/>
                </a:cubicBezTo>
                <a:cubicBezTo>
                  <a:pt x="40119" y="2333726"/>
                  <a:pt x="17985" y="2364159"/>
                  <a:pt x="19368" y="2398743"/>
                </a:cubicBezTo>
                <a:cubicBezTo>
                  <a:pt x="20752" y="2433327"/>
                  <a:pt x="52571" y="2496962"/>
                  <a:pt x="60871" y="2514946"/>
                </a:cubicBezTo>
                <a:cubicBezTo>
                  <a:pt x="69171" y="2532930"/>
                  <a:pt x="69171" y="2506645"/>
                  <a:pt x="69171" y="2506645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 rot="19484119">
            <a:off x="734151" y="4457597"/>
            <a:ext cx="45719" cy="288931"/>
          </a:xfrm>
          <a:custGeom>
            <a:avLst/>
            <a:gdLst>
              <a:gd name="connsiteX0" fmla="*/ 94072 w 142492"/>
              <a:gd name="connsiteY0" fmla="*/ 0 h 2532930"/>
              <a:gd name="connsiteX1" fmla="*/ 44270 w 142492"/>
              <a:gd name="connsiteY1" fmla="*/ 116202 h 2532930"/>
              <a:gd name="connsiteX2" fmla="*/ 35969 w 142492"/>
              <a:gd name="connsiteY2" fmla="*/ 199203 h 2532930"/>
              <a:gd name="connsiteX3" fmla="*/ 35969 w 142492"/>
              <a:gd name="connsiteY3" fmla="*/ 290505 h 2532930"/>
              <a:gd name="connsiteX4" fmla="*/ 110673 w 142492"/>
              <a:gd name="connsiteY4" fmla="*/ 489709 h 2532930"/>
              <a:gd name="connsiteX5" fmla="*/ 135575 w 142492"/>
              <a:gd name="connsiteY5" fmla="*/ 581010 h 2532930"/>
              <a:gd name="connsiteX6" fmla="*/ 135575 w 142492"/>
              <a:gd name="connsiteY6" fmla="*/ 655712 h 2532930"/>
              <a:gd name="connsiteX7" fmla="*/ 135575 w 142492"/>
              <a:gd name="connsiteY7" fmla="*/ 722113 h 2532930"/>
              <a:gd name="connsiteX8" fmla="*/ 94072 w 142492"/>
              <a:gd name="connsiteY8" fmla="*/ 805114 h 2532930"/>
              <a:gd name="connsiteX9" fmla="*/ 60871 w 142492"/>
              <a:gd name="connsiteY9" fmla="*/ 879816 h 2532930"/>
              <a:gd name="connsiteX10" fmla="*/ 44270 w 142492"/>
              <a:gd name="connsiteY10" fmla="*/ 962817 h 2532930"/>
              <a:gd name="connsiteX11" fmla="*/ 35969 w 142492"/>
              <a:gd name="connsiteY11" fmla="*/ 1045819 h 2532930"/>
              <a:gd name="connsiteX12" fmla="*/ 35969 w 142492"/>
              <a:gd name="connsiteY12" fmla="*/ 1120520 h 2532930"/>
              <a:gd name="connsiteX13" fmla="*/ 44270 w 142492"/>
              <a:gd name="connsiteY13" fmla="*/ 1195222 h 2532930"/>
              <a:gd name="connsiteX14" fmla="*/ 77471 w 142492"/>
              <a:gd name="connsiteY14" fmla="*/ 1286523 h 2532930"/>
              <a:gd name="connsiteX15" fmla="*/ 118974 w 142492"/>
              <a:gd name="connsiteY15" fmla="*/ 1369525 h 2532930"/>
              <a:gd name="connsiteX16" fmla="*/ 118974 w 142492"/>
              <a:gd name="connsiteY16" fmla="*/ 1427626 h 2532930"/>
              <a:gd name="connsiteX17" fmla="*/ 118974 w 142492"/>
              <a:gd name="connsiteY17" fmla="*/ 1477427 h 2532930"/>
              <a:gd name="connsiteX18" fmla="*/ 94072 w 142492"/>
              <a:gd name="connsiteY18" fmla="*/ 1543828 h 2532930"/>
              <a:gd name="connsiteX19" fmla="*/ 60871 w 142492"/>
              <a:gd name="connsiteY19" fmla="*/ 1585329 h 2532930"/>
              <a:gd name="connsiteX20" fmla="*/ 11068 w 142492"/>
              <a:gd name="connsiteY20" fmla="*/ 1668330 h 2532930"/>
              <a:gd name="connsiteX21" fmla="*/ 2767 w 142492"/>
              <a:gd name="connsiteY21" fmla="*/ 1759632 h 2532930"/>
              <a:gd name="connsiteX22" fmla="*/ 27669 w 142492"/>
              <a:gd name="connsiteY22" fmla="*/ 1834333 h 2532930"/>
              <a:gd name="connsiteX23" fmla="*/ 60871 w 142492"/>
              <a:gd name="connsiteY23" fmla="*/ 1900734 h 2532930"/>
              <a:gd name="connsiteX24" fmla="*/ 102373 w 142492"/>
              <a:gd name="connsiteY24" fmla="*/ 2008636 h 2532930"/>
              <a:gd name="connsiteX25" fmla="*/ 102373 w 142492"/>
              <a:gd name="connsiteY25" fmla="*/ 2091638 h 2532930"/>
              <a:gd name="connsiteX26" fmla="*/ 102373 w 142492"/>
              <a:gd name="connsiteY26" fmla="*/ 2191240 h 2532930"/>
              <a:gd name="connsiteX27" fmla="*/ 94072 w 142492"/>
              <a:gd name="connsiteY27" fmla="*/ 2241041 h 2532930"/>
              <a:gd name="connsiteX28" fmla="*/ 52570 w 142492"/>
              <a:gd name="connsiteY28" fmla="*/ 2307442 h 2532930"/>
              <a:gd name="connsiteX29" fmla="*/ 19368 w 142492"/>
              <a:gd name="connsiteY29" fmla="*/ 2398743 h 2532930"/>
              <a:gd name="connsiteX30" fmla="*/ 60871 w 142492"/>
              <a:gd name="connsiteY30" fmla="*/ 2514946 h 2532930"/>
              <a:gd name="connsiteX31" fmla="*/ 69171 w 142492"/>
              <a:gd name="connsiteY31" fmla="*/ 2506645 h 25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2492" h="2532930">
                <a:moveTo>
                  <a:pt x="94072" y="0"/>
                </a:moveTo>
                <a:cubicBezTo>
                  <a:pt x="74013" y="41501"/>
                  <a:pt x="53954" y="83002"/>
                  <a:pt x="44270" y="116202"/>
                </a:cubicBezTo>
                <a:cubicBezTo>
                  <a:pt x="34586" y="149402"/>
                  <a:pt x="37352" y="170153"/>
                  <a:pt x="35969" y="199203"/>
                </a:cubicBezTo>
                <a:cubicBezTo>
                  <a:pt x="34586" y="228253"/>
                  <a:pt x="23518" y="242087"/>
                  <a:pt x="35969" y="290505"/>
                </a:cubicBezTo>
                <a:cubicBezTo>
                  <a:pt x="48420" y="338923"/>
                  <a:pt x="94072" y="441292"/>
                  <a:pt x="110673" y="489709"/>
                </a:cubicBezTo>
                <a:cubicBezTo>
                  <a:pt x="127274" y="538127"/>
                  <a:pt x="131425" y="553343"/>
                  <a:pt x="135575" y="581010"/>
                </a:cubicBezTo>
                <a:cubicBezTo>
                  <a:pt x="139725" y="608677"/>
                  <a:pt x="135575" y="655712"/>
                  <a:pt x="135575" y="655712"/>
                </a:cubicBezTo>
                <a:cubicBezTo>
                  <a:pt x="135575" y="679229"/>
                  <a:pt x="142492" y="697213"/>
                  <a:pt x="135575" y="722113"/>
                </a:cubicBezTo>
                <a:cubicBezTo>
                  <a:pt x="128658" y="747013"/>
                  <a:pt x="106523" y="778830"/>
                  <a:pt x="94072" y="805114"/>
                </a:cubicBezTo>
                <a:cubicBezTo>
                  <a:pt x="81621" y="831398"/>
                  <a:pt x="69171" y="853532"/>
                  <a:pt x="60871" y="879816"/>
                </a:cubicBezTo>
                <a:cubicBezTo>
                  <a:pt x="52571" y="906100"/>
                  <a:pt x="48420" y="935150"/>
                  <a:pt x="44270" y="962817"/>
                </a:cubicBezTo>
                <a:cubicBezTo>
                  <a:pt x="40120" y="990484"/>
                  <a:pt x="37352" y="1019535"/>
                  <a:pt x="35969" y="1045819"/>
                </a:cubicBezTo>
                <a:cubicBezTo>
                  <a:pt x="34586" y="1072103"/>
                  <a:pt x="34586" y="1095620"/>
                  <a:pt x="35969" y="1120520"/>
                </a:cubicBezTo>
                <a:cubicBezTo>
                  <a:pt x="37352" y="1145420"/>
                  <a:pt x="37353" y="1167555"/>
                  <a:pt x="44270" y="1195222"/>
                </a:cubicBezTo>
                <a:cubicBezTo>
                  <a:pt x="51187" y="1222889"/>
                  <a:pt x="65020" y="1257473"/>
                  <a:pt x="77471" y="1286523"/>
                </a:cubicBezTo>
                <a:cubicBezTo>
                  <a:pt x="89922" y="1315574"/>
                  <a:pt x="112057" y="1346008"/>
                  <a:pt x="118974" y="1369525"/>
                </a:cubicBezTo>
                <a:cubicBezTo>
                  <a:pt x="125891" y="1393042"/>
                  <a:pt x="118974" y="1427626"/>
                  <a:pt x="118974" y="1427626"/>
                </a:cubicBezTo>
                <a:cubicBezTo>
                  <a:pt x="118974" y="1445610"/>
                  <a:pt x="123124" y="1458060"/>
                  <a:pt x="118974" y="1477427"/>
                </a:cubicBezTo>
                <a:cubicBezTo>
                  <a:pt x="114824" y="1496794"/>
                  <a:pt x="103756" y="1525844"/>
                  <a:pt x="94072" y="1543828"/>
                </a:cubicBezTo>
                <a:cubicBezTo>
                  <a:pt x="84388" y="1561812"/>
                  <a:pt x="74705" y="1564579"/>
                  <a:pt x="60871" y="1585329"/>
                </a:cubicBezTo>
                <a:cubicBezTo>
                  <a:pt x="47037" y="1606079"/>
                  <a:pt x="20752" y="1639279"/>
                  <a:pt x="11068" y="1668330"/>
                </a:cubicBezTo>
                <a:cubicBezTo>
                  <a:pt x="1384" y="1697381"/>
                  <a:pt x="0" y="1731965"/>
                  <a:pt x="2767" y="1759632"/>
                </a:cubicBezTo>
                <a:cubicBezTo>
                  <a:pt x="5534" y="1787299"/>
                  <a:pt x="17985" y="1810816"/>
                  <a:pt x="27669" y="1834333"/>
                </a:cubicBezTo>
                <a:cubicBezTo>
                  <a:pt x="37353" y="1857850"/>
                  <a:pt x="48420" y="1871684"/>
                  <a:pt x="60871" y="1900734"/>
                </a:cubicBezTo>
                <a:cubicBezTo>
                  <a:pt x="73322" y="1929785"/>
                  <a:pt x="95456" y="1976819"/>
                  <a:pt x="102373" y="2008636"/>
                </a:cubicBezTo>
                <a:cubicBezTo>
                  <a:pt x="109290" y="2040453"/>
                  <a:pt x="102373" y="2091638"/>
                  <a:pt x="102373" y="2091638"/>
                </a:cubicBezTo>
                <a:cubicBezTo>
                  <a:pt x="102373" y="2122072"/>
                  <a:pt x="103756" y="2166340"/>
                  <a:pt x="102373" y="2191240"/>
                </a:cubicBezTo>
                <a:cubicBezTo>
                  <a:pt x="100990" y="2216140"/>
                  <a:pt x="102373" y="2221674"/>
                  <a:pt x="94072" y="2241041"/>
                </a:cubicBezTo>
                <a:cubicBezTo>
                  <a:pt x="85771" y="2260408"/>
                  <a:pt x="65021" y="2281158"/>
                  <a:pt x="52570" y="2307442"/>
                </a:cubicBezTo>
                <a:cubicBezTo>
                  <a:pt x="40119" y="2333726"/>
                  <a:pt x="17985" y="2364159"/>
                  <a:pt x="19368" y="2398743"/>
                </a:cubicBezTo>
                <a:cubicBezTo>
                  <a:pt x="20752" y="2433327"/>
                  <a:pt x="52571" y="2496962"/>
                  <a:pt x="60871" y="2514946"/>
                </a:cubicBezTo>
                <a:cubicBezTo>
                  <a:pt x="69171" y="2532930"/>
                  <a:pt x="69171" y="2506645"/>
                  <a:pt x="69171" y="2506645"/>
                </a:cubicBez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-110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04849" y="3209579"/>
            <a:ext cx="182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0000FF"/>
                </a:solidFill>
              </a:rPr>
              <a:t>Disomics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38491" y="4151595"/>
            <a:ext cx="21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Haploid plus YAC</a:t>
            </a:r>
          </a:p>
        </p:txBody>
      </p:sp>
      <p:sp>
        <p:nvSpPr>
          <p:cNvPr id="79" name="Right Arrow 78"/>
          <p:cNvSpPr/>
          <p:nvPr/>
        </p:nvSpPr>
        <p:spPr bwMode="auto">
          <a:xfrm>
            <a:off x="3245178" y="2607365"/>
            <a:ext cx="65571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25513" y="832675"/>
            <a:ext cx="2957878" cy="4213837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1665" y="899961"/>
            <a:ext cx="310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Strain Construction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32844" y="1254470"/>
            <a:ext cx="4742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Aneuploidy</a:t>
            </a:r>
            <a:r>
              <a:rPr lang="en-US" b="1" dirty="0" smtClean="0">
                <a:solidFill>
                  <a:srgbClr val="0000FF"/>
                </a:solidFill>
              </a:rPr>
              <a:t> decreases growth per unit glucose consumption: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Increased glucose consumption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Expression proportional to dose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Sensitive to protein synthesis &amp; folding</a:t>
            </a:r>
          </a:p>
          <a:p>
            <a:pPr algn="l">
              <a:buFont typeface="Arial"/>
              <a:buChar char="•"/>
            </a:pPr>
            <a:r>
              <a:rPr lang="en-US" sz="2000" b="1" u="sng" dirty="0" smtClean="0">
                <a:solidFill>
                  <a:srgbClr val="0000FF"/>
                </a:solidFill>
              </a:rPr>
              <a:t> Higher protein deg</a:t>
            </a:r>
          </a:p>
          <a:p>
            <a:pPr algn="l">
              <a:buFont typeface="Arial"/>
              <a:buChar char="•"/>
            </a:pPr>
            <a:r>
              <a:rPr lang="en-US" sz="2000" b="1" u="sng" dirty="0" smtClean="0">
                <a:solidFill>
                  <a:srgbClr val="0000FF"/>
                </a:solidFill>
              </a:rPr>
              <a:t> Longer cell cycle</a:t>
            </a:r>
          </a:p>
          <a:p>
            <a:pPr algn="l">
              <a:buFont typeface="Arial"/>
              <a:buChar char="•"/>
            </a:pPr>
            <a:r>
              <a:rPr lang="en-US" sz="2000" b="1" u="sng" dirty="0" smtClean="0">
                <a:solidFill>
                  <a:srgbClr val="0000FF"/>
                </a:solidFill>
              </a:rPr>
              <a:t> Dependent on protein products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DNA doesn’t matter, proteins do 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3958621" y="833677"/>
            <a:ext cx="4865804" cy="4213837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771300" y="900963"/>
            <a:ext cx="310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Growth, Gene Expression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61" y="2130425"/>
            <a:ext cx="8128000" cy="1470025"/>
          </a:xfrm>
        </p:spPr>
        <p:txBody>
          <a:bodyPr/>
          <a:lstStyle/>
          <a:p>
            <a:r>
              <a:rPr lang="en-US" dirty="0" smtClean="0"/>
              <a:t>Quality Control in the Nucleus &amp; Regulation by Protein Metabolism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Transcription, Translation, &amp; mRNA Degradation Linked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952" y="1417561"/>
            <a:ext cx="829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928" y="5410170"/>
            <a:ext cx="849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Harel-Sharvit</a:t>
            </a:r>
            <a:r>
              <a:rPr lang="en-US" dirty="0" smtClean="0">
                <a:solidFill>
                  <a:srgbClr val="000000"/>
                </a:solidFill>
              </a:rPr>
              <a:t> et al, (2010) RNA Polymerase II subunits link transcription and mRNA decay to translation. Cell 143:552-563.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928" y="1409670"/>
            <a:ext cx="849383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RNA Polymerase II subunits Rbp4p and Rbp7p (yeast)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Previously known to be involved in mRNA decay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Physically interact with </a:t>
            </a:r>
            <a:r>
              <a:rPr lang="en-US" sz="2400" u="sng" dirty="0" smtClean="0">
                <a:solidFill>
                  <a:srgbClr val="000000"/>
                </a:solidFill>
              </a:rPr>
              <a:t>translation</a:t>
            </a:r>
            <a:r>
              <a:rPr lang="en-US" sz="2400" dirty="0" smtClean="0">
                <a:solidFill>
                  <a:srgbClr val="000000"/>
                </a:solidFill>
              </a:rPr>
              <a:t> initiation factor 3 (eIF3)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eIF3 serves as scaffold for translation factors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Shuttle between nucleus and cytoplasm with mRNAs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Proposed to be “mRNA Coordinators”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Rpb4/7 mediate </a:t>
            </a:r>
            <a:r>
              <a:rPr lang="en-US" sz="2400" dirty="0" err="1" smtClean="0">
                <a:solidFill>
                  <a:srgbClr val="000000"/>
                </a:solidFill>
              </a:rPr>
              <a:t>deadenylation</a:t>
            </a:r>
            <a:r>
              <a:rPr lang="en-US" sz="2400" dirty="0" smtClean="0">
                <a:solidFill>
                  <a:srgbClr val="000000"/>
                </a:solidFill>
              </a:rPr>
              <a:t> (leads to mRNA decay)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Yeast mRNAs can exist in “Stress Granules” in transit</a:t>
            </a:r>
          </a:p>
          <a:p>
            <a:pPr algn="l">
              <a:buFont typeface="Arial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Do these </a:t>
            </a:r>
            <a:r>
              <a:rPr lang="en-US" sz="2800" b="1" dirty="0" err="1" smtClean="0">
                <a:solidFill>
                  <a:srgbClr val="0000FF"/>
                </a:solidFill>
              </a:rPr>
              <a:t>Pol</a:t>
            </a:r>
            <a:r>
              <a:rPr lang="en-US" sz="2800" b="1" dirty="0" smtClean="0">
                <a:solidFill>
                  <a:srgbClr val="0000FF"/>
                </a:solidFill>
              </a:rPr>
              <a:t> II Factors Shuttle tested mRNAs?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581"/>
            <a:ext cx="9144000" cy="7942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pitchFamily="34" charset="-128"/>
              </a:rPr>
              <a:t>Hybrids Display Altered Circadian Rhythms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pitchFamily="34" charset="-128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34" y="787400"/>
            <a:ext cx="87206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Altered circadian rhythms regulate growth </a:t>
            </a:r>
            <a:r>
              <a:rPr lang="en-US" b="1" dirty="0" err="1" smtClean="0">
                <a:solidFill>
                  <a:srgbClr val="0000FF"/>
                </a:solidFill>
              </a:rPr>
              <a:t>vigour</a:t>
            </a:r>
            <a:r>
              <a:rPr lang="en-US" b="1" dirty="0" smtClean="0">
                <a:solidFill>
                  <a:srgbClr val="0000FF"/>
                </a:solidFill>
              </a:rPr>
              <a:t> in hybrids and allopolyploids. Ni et al. Nature 457: p327-331 (2009).</a:t>
            </a:r>
          </a:p>
          <a:p>
            <a:pPr algn="l"/>
            <a:endParaRPr lang="en-US" b="1" dirty="0" smtClean="0">
              <a:solidFill>
                <a:srgbClr val="0000FF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Molecular mechanisms of polyploidy and hybrid vigor. Z. Jeffrey Chen.  Trends in Plant Science 15(2): 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 5771 (2010).</a:t>
            </a:r>
          </a:p>
          <a:p>
            <a:pPr algn="l"/>
            <a:endParaRPr lang="en-US" dirty="0" smtClean="0">
              <a:solidFill>
                <a:srgbClr val="000000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Circadian Clock Associated 1 (CCA1)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Late Elongated </a:t>
            </a:r>
            <a:r>
              <a:rPr lang="en-US" dirty="0" err="1" smtClean="0">
                <a:solidFill>
                  <a:srgbClr val="000000"/>
                </a:solidFill>
              </a:rPr>
              <a:t>Hypocotyl</a:t>
            </a:r>
            <a:r>
              <a:rPr lang="en-US" dirty="0" smtClean="0">
                <a:solidFill>
                  <a:srgbClr val="000000"/>
                </a:solidFill>
              </a:rPr>
              <a:t> (LHY)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Timing of CAB Expression 1 (TOC1)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Gigantea</a:t>
            </a:r>
            <a:r>
              <a:rPr lang="en-US" dirty="0" smtClean="0">
                <a:solidFill>
                  <a:srgbClr val="000000"/>
                </a:solidFill>
              </a:rPr>
              <a:t> (GI)</a:t>
            </a:r>
          </a:p>
          <a:p>
            <a:pPr algn="l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i="1" dirty="0" smtClean="0">
                <a:solidFill>
                  <a:srgbClr val="000000"/>
                </a:solidFill>
              </a:rPr>
              <a:t>Arabidopsis thaliana </a:t>
            </a:r>
            <a:r>
              <a:rPr lang="en-US" dirty="0" smtClean="0">
                <a:solidFill>
                  <a:srgbClr val="000000"/>
                </a:solidFill>
              </a:rPr>
              <a:t>&amp; </a:t>
            </a:r>
            <a:r>
              <a:rPr lang="en-US" i="1" dirty="0" smtClean="0">
                <a:solidFill>
                  <a:srgbClr val="000000"/>
                </a:solidFill>
              </a:rPr>
              <a:t>Arabidopsis </a:t>
            </a:r>
            <a:r>
              <a:rPr lang="en-US" i="1" dirty="0" err="1" smtClean="0">
                <a:solidFill>
                  <a:srgbClr val="000000"/>
                </a:solidFill>
              </a:rPr>
              <a:t>arenosa</a:t>
            </a:r>
            <a:r>
              <a:rPr lang="en-US" dirty="0" smtClean="0">
                <a:solidFill>
                  <a:srgbClr val="000000"/>
                </a:solidFill>
              </a:rPr>
              <a:t> used as model system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Hybrids grow faster &amp; larger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Hybrids &amp; </a:t>
            </a:r>
            <a:r>
              <a:rPr lang="en-US" dirty="0" err="1" smtClean="0">
                <a:solidFill>
                  <a:srgbClr val="000000"/>
                </a:solidFill>
              </a:rPr>
              <a:t>allotetraploids</a:t>
            </a:r>
            <a:r>
              <a:rPr lang="en-US" dirty="0" smtClean="0">
                <a:solidFill>
                  <a:srgbClr val="000000"/>
                </a:solidFill>
              </a:rPr>
              <a:t> - increased starch &amp; sugar accumulation &amp; metabolism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What is the underlying cause?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4241800" y="2497667"/>
            <a:ext cx="355600" cy="1286933"/>
          </a:xfrm>
          <a:prstGeom prst="rightBrac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857" y="2937938"/>
            <a:ext cx="439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Display altered expression in hybrids &amp; </a:t>
            </a:r>
            <a:r>
              <a:rPr lang="en-US" b="1" dirty="0" err="1" smtClean="0">
                <a:solidFill>
                  <a:srgbClr val="0000FF"/>
                </a:solidFill>
              </a:rPr>
              <a:t>allotetraploids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Protein Breakdown and Cell Number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952" y="858761"/>
            <a:ext cx="829733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</a:rPr>
              <a:t>Mei </a:t>
            </a:r>
            <a:r>
              <a:rPr lang="en-US" sz="3200" b="1" dirty="0" err="1" smtClean="0">
                <a:solidFill>
                  <a:srgbClr val="0000FF"/>
                </a:solidFill>
              </a:rPr>
              <a:t>Guo</a:t>
            </a:r>
            <a:r>
              <a:rPr lang="en-US" sz="3200" b="1" dirty="0" smtClean="0">
                <a:solidFill>
                  <a:srgbClr val="0000FF"/>
                </a:solidFill>
              </a:rPr>
              <a:t> – Pioneer </a:t>
            </a:r>
            <a:r>
              <a:rPr lang="en-US" sz="3200" b="1" dirty="0" err="1" smtClean="0">
                <a:solidFill>
                  <a:srgbClr val="0000FF"/>
                </a:solidFill>
              </a:rPr>
              <a:t>HiBred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Studying Cell Number Regulator 1 - Maize CNR1 Gene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CNR1 is homolog (</a:t>
            </a:r>
            <a:r>
              <a:rPr lang="en-US" sz="2400" b="1" dirty="0" err="1" smtClean="0">
                <a:solidFill>
                  <a:srgbClr val="0000FF"/>
                </a:solidFill>
              </a:rPr>
              <a:t>ortholog</a:t>
            </a:r>
            <a:r>
              <a:rPr lang="en-US" sz="2400" b="1" dirty="0" smtClean="0">
                <a:solidFill>
                  <a:srgbClr val="0000FF"/>
                </a:solidFill>
              </a:rPr>
              <a:t>) of tomato FW2.2 gene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Controls cell number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More CNR1 expression - lower cell number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More CNR1 - lower growth rate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Ubi</a:t>
            </a:r>
            <a:r>
              <a:rPr lang="en-US" sz="2400" b="1" dirty="0" smtClean="0">
                <a:solidFill>
                  <a:srgbClr val="0000FF"/>
                </a:solidFill>
              </a:rPr>
              <a:t> Promoter driven CNR1 causes decreased growth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CNR1 </a:t>
            </a:r>
            <a:r>
              <a:rPr lang="en-US" sz="2400" b="1" dirty="0" err="1" smtClean="0">
                <a:solidFill>
                  <a:srgbClr val="0000FF"/>
                </a:solidFill>
              </a:rPr>
              <a:t>RNAi</a:t>
            </a:r>
            <a:r>
              <a:rPr lang="en-US" sz="2400" b="1" dirty="0" smtClean="0">
                <a:solidFill>
                  <a:srgbClr val="0000FF"/>
                </a:solidFill>
              </a:rPr>
              <a:t> show slightly more biomass &amp; yield</a:t>
            </a:r>
          </a:p>
          <a:p>
            <a:pPr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CNR1 - Cadmium or Calcium transport protein</a:t>
            </a:r>
          </a:p>
          <a:p>
            <a:pPr algn="l"/>
            <a:endParaRPr lang="en-US" sz="28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Note: Cadmium is a heavy metal</a:t>
            </a:r>
          </a:p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	 Heavy metals denature proteins</a:t>
            </a:r>
          </a:p>
          <a:p>
            <a:pPr algn="l">
              <a:buFont typeface="Arial"/>
              <a:buChar char="•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07717" y="1877094"/>
            <a:ext cx="8229600" cy="1866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can it be used to create a computationally-driven molecular breeding pipeline?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5726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What’s the Molecular Explanation </a:t>
            </a:r>
            <a:r>
              <a:rPr lang="en-US" sz="2400" b="1" dirty="0" smtClean="0">
                <a:solidFill>
                  <a:srgbClr val="0000FF"/>
                </a:solidFill>
              </a:rPr>
              <a:t>for this Growth Difference?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7924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6915" y="4927600"/>
            <a:ext cx="141577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Inbred A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1883" y="5096933"/>
            <a:ext cx="142845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Inbred B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106" y="5376332"/>
            <a:ext cx="115939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Hybrid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622" y="1"/>
            <a:ext cx="7772400" cy="775172"/>
          </a:xfrm>
        </p:spPr>
        <p:txBody>
          <a:bodyPr/>
          <a:lstStyle/>
          <a:p>
            <a:r>
              <a:rPr lang="en-US" dirty="0" smtClean="0"/>
              <a:t>Stability Value Analysis Pipeline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289939" y="1340076"/>
            <a:ext cx="1773132" cy="527775"/>
          </a:xfrm>
          <a:prstGeom prst="trapezoid">
            <a:avLst>
              <a:gd name="adj" fmla="val 408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Allele Sequence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1978" y="1340076"/>
            <a:ext cx="1797873" cy="51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Homology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Alignment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6792" y="3423120"/>
            <a:ext cx="1797873" cy="51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Structural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Alignment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2626792" y="742185"/>
            <a:ext cx="1797873" cy="172352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 PDB?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71978" y="3423120"/>
            <a:ext cx="1797873" cy="51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Relative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Stability</a:t>
            </a:r>
          </a:p>
        </p:txBody>
      </p:sp>
      <p:sp>
        <p:nvSpPr>
          <p:cNvPr id="47" name="Oval 46"/>
          <p:cNvSpPr/>
          <p:nvPr/>
        </p:nvSpPr>
        <p:spPr>
          <a:xfrm>
            <a:off x="5085143" y="4914917"/>
            <a:ext cx="1773132" cy="15905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Database of All Allele Stability Values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34" name="Elbow Connector 33"/>
          <p:cNvCxnSpPr>
            <a:stCxn id="8" idx="3"/>
            <a:endCxn id="23" idx="1"/>
          </p:cNvCxnSpPr>
          <p:nvPr/>
        </p:nvCxnSpPr>
        <p:spPr>
          <a:xfrm flipV="1">
            <a:off x="1955210" y="1603945"/>
            <a:ext cx="671582" cy="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3" idx="3"/>
            <a:endCxn id="17" idx="1"/>
          </p:cNvCxnSpPr>
          <p:nvPr/>
        </p:nvCxnSpPr>
        <p:spPr>
          <a:xfrm flipV="1">
            <a:off x="4424665" y="1599840"/>
            <a:ext cx="647313" cy="410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3275" y="1390433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No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59981" y="2589403"/>
            <a:ext cx="551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Yes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8" name="Elbow Connector 47"/>
          <p:cNvCxnSpPr>
            <a:stCxn id="23" idx="2"/>
            <a:endCxn id="18" idx="0"/>
          </p:cNvCxnSpPr>
          <p:nvPr/>
        </p:nvCxnSpPr>
        <p:spPr>
          <a:xfrm rot="5400000">
            <a:off x="3047022" y="2944412"/>
            <a:ext cx="957415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8" idx="3"/>
            <a:endCxn id="31" idx="1"/>
          </p:cNvCxnSpPr>
          <p:nvPr/>
        </p:nvCxnSpPr>
        <p:spPr>
          <a:xfrm>
            <a:off x="4424665" y="3682884"/>
            <a:ext cx="647313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7" idx="2"/>
            <a:endCxn id="31" idx="0"/>
          </p:cNvCxnSpPr>
          <p:nvPr/>
        </p:nvCxnSpPr>
        <p:spPr>
          <a:xfrm rot="5400000">
            <a:off x="5189157" y="2641362"/>
            <a:ext cx="156351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1" idx="2"/>
            <a:endCxn id="47" idx="0"/>
          </p:cNvCxnSpPr>
          <p:nvPr/>
        </p:nvCxnSpPr>
        <p:spPr>
          <a:xfrm rot="16200000" flipH="1">
            <a:off x="5485178" y="4428385"/>
            <a:ext cx="972269" cy="7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622" y="1"/>
            <a:ext cx="7772400" cy="775172"/>
          </a:xfrm>
        </p:spPr>
        <p:txBody>
          <a:bodyPr/>
          <a:lstStyle/>
          <a:p>
            <a:r>
              <a:rPr lang="en-US" dirty="0" smtClean="0"/>
              <a:t>Defect Elimination Workflow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61748" y="1781300"/>
            <a:ext cx="1797873" cy="51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Transcript Abundance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5457450" y="775173"/>
            <a:ext cx="1797873" cy="172352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Allele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Specific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Exp?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814323" y="1389551"/>
            <a:ext cx="1995804" cy="519528"/>
          </a:xfrm>
          <a:prstGeom prst="trapezoid">
            <a:avLst>
              <a:gd name="adj" fmla="val 408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UHT RNA </a:t>
            </a:r>
            <a:r>
              <a:rPr lang="en-US" sz="1400" b="1" dirty="0" err="1" smtClean="0">
                <a:solidFill>
                  <a:srgbClr val="000000"/>
                </a:solidFill>
              </a:rPr>
              <a:t>Seq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Inbreds</a:t>
            </a:r>
            <a:r>
              <a:rPr lang="en-US" sz="1400" b="1" dirty="0" smtClean="0">
                <a:solidFill>
                  <a:srgbClr val="000000"/>
                </a:solidFill>
              </a:rPr>
              <a:t>/Hybrids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4" name="Elbow Connector 13"/>
          <p:cNvCxnSpPr>
            <a:stCxn id="5" idx="3"/>
            <a:endCxn id="7" idx="1"/>
          </p:cNvCxnSpPr>
          <p:nvPr/>
        </p:nvCxnSpPr>
        <p:spPr>
          <a:xfrm flipV="1">
            <a:off x="4959621" y="1636933"/>
            <a:ext cx="497829" cy="4041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3"/>
            <a:endCxn id="7" idx="1"/>
          </p:cNvCxnSpPr>
          <p:nvPr/>
        </p:nvCxnSpPr>
        <p:spPr>
          <a:xfrm>
            <a:off x="4959621" y="1286261"/>
            <a:ext cx="497829" cy="3506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5397571" y="3038855"/>
            <a:ext cx="1917631" cy="172352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Down-</a:t>
            </a:r>
            <a:r>
              <a:rPr lang="en-US" sz="1400" b="1" dirty="0" err="1" smtClean="0">
                <a:solidFill>
                  <a:srgbClr val="000000"/>
                </a:solidFill>
              </a:rPr>
              <a:t>Reg</a:t>
            </a:r>
            <a:r>
              <a:rPr lang="en-US" sz="1400" b="1" dirty="0" smtClean="0">
                <a:solidFill>
                  <a:srgbClr val="000000"/>
                </a:solidFill>
              </a:rPr>
              <a:t> in Hybrid?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56335" y="117973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Hold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6" name="Elbow Connector 25"/>
          <p:cNvCxnSpPr>
            <a:stCxn id="7" idx="3"/>
            <a:endCxn id="24" idx="2"/>
          </p:cNvCxnSpPr>
          <p:nvPr/>
        </p:nvCxnSpPr>
        <p:spPr>
          <a:xfrm>
            <a:off x="7255323" y="1636933"/>
            <a:ext cx="70101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7" idx="2"/>
            <a:endCxn id="23" idx="0"/>
          </p:cNvCxnSpPr>
          <p:nvPr/>
        </p:nvCxnSpPr>
        <p:spPr>
          <a:xfrm rot="5400000">
            <a:off x="6086306" y="2768774"/>
            <a:ext cx="54016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61748" y="1026497"/>
            <a:ext cx="1797873" cy="51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SNP Detection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0" name="Trapezoid 49"/>
          <p:cNvSpPr/>
          <p:nvPr/>
        </p:nvSpPr>
        <p:spPr>
          <a:xfrm>
            <a:off x="3029795" y="3636696"/>
            <a:ext cx="1773132" cy="519528"/>
          </a:xfrm>
          <a:prstGeom prst="trapezoid">
            <a:avLst>
              <a:gd name="adj" fmla="val 408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MAB Program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71027" y="1429114"/>
            <a:ext cx="423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No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10077" y="2498693"/>
            <a:ext cx="494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Yes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59" name="Elbow Connector 58"/>
          <p:cNvCxnSpPr>
            <a:stCxn id="8" idx="3"/>
            <a:endCxn id="6" idx="1"/>
          </p:cNvCxnSpPr>
          <p:nvPr/>
        </p:nvCxnSpPr>
        <p:spPr>
          <a:xfrm flipV="1">
            <a:off x="2703951" y="1286261"/>
            <a:ext cx="457797" cy="3630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8" idx="3"/>
            <a:endCxn id="5" idx="1"/>
          </p:cNvCxnSpPr>
          <p:nvPr/>
        </p:nvCxnSpPr>
        <p:spPr>
          <a:xfrm>
            <a:off x="2703951" y="1649315"/>
            <a:ext cx="457797" cy="3917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016214" y="344076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Hold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43" name="Elbow Connector 42"/>
          <p:cNvCxnSpPr>
            <a:endCxn id="41" idx="2"/>
          </p:cNvCxnSpPr>
          <p:nvPr/>
        </p:nvCxnSpPr>
        <p:spPr>
          <a:xfrm>
            <a:off x="7315202" y="3897960"/>
            <a:ext cx="70101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30906" y="3690141"/>
            <a:ext cx="423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No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51" name="Elbow Connector 50"/>
          <p:cNvCxnSpPr>
            <a:stCxn id="23" idx="1"/>
            <a:endCxn id="50" idx="3"/>
          </p:cNvCxnSpPr>
          <p:nvPr/>
        </p:nvCxnSpPr>
        <p:spPr>
          <a:xfrm rot="10800000">
            <a:off x="4696751" y="3896461"/>
            <a:ext cx="700820" cy="41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98681" y="3678807"/>
            <a:ext cx="494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Yes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21548" y="5145809"/>
            <a:ext cx="1781379" cy="51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Eliminate Alleles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58" name="Elbow Connector 57"/>
          <p:cNvCxnSpPr>
            <a:stCxn id="50" idx="2"/>
            <a:endCxn id="53" idx="0"/>
          </p:cNvCxnSpPr>
          <p:nvPr/>
        </p:nvCxnSpPr>
        <p:spPr>
          <a:xfrm rot="5400000">
            <a:off x="3419508" y="4648955"/>
            <a:ext cx="989585" cy="41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922572" y="4345955"/>
            <a:ext cx="1781379" cy="51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Yield Trials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66" name="Shape 65"/>
          <p:cNvCxnSpPr>
            <a:stCxn id="53" idx="1"/>
            <a:endCxn id="64" idx="2"/>
          </p:cNvCxnSpPr>
          <p:nvPr/>
        </p:nvCxnSpPr>
        <p:spPr>
          <a:xfrm rot="10800000">
            <a:off x="1813262" y="4865483"/>
            <a:ext cx="1208286" cy="54009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64" idx="0"/>
            <a:endCxn id="8" idx="2"/>
          </p:cNvCxnSpPr>
          <p:nvPr/>
        </p:nvCxnSpPr>
        <p:spPr>
          <a:xfrm rot="16200000" flipV="1">
            <a:off x="594306" y="3126998"/>
            <a:ext cx="2436876" cy="10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53" idx="1"/>
            <a:endCxn id="50" idx="1"/>
          </p:cNvCxnSpPr>
          <p:nvPr/>
        </p:nvCxnSpPr>
        <p:spPr>
          <a:xfrm rot="10800000" flipH="1">
            <a:off x="3021547" y="3896461"/>
            <a:ext cx="114423" cy="1509113"/>
          </a:xfrm>
          <a:prstGeom prst="bentConnector3">
            <a:avLst>
              <a:gd name="adj1" fmla="val -1997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021546" y="4355160"/>
            <a:ext cx="89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</a:rPr>
              <a:t>RepeatCycles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3500"/>
            <a:ext cx="9144000" cy="762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fr-FR" sz="3200" smtClean="0"/>
              <a:t>Use Markers to Replace Weak Alleles</a:t>
            </a:r>
            <a:endParaRPr lang="en-US" sz="3200" smtClean="0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681538" y="1219200"/>
            <a:ext cx="311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912813"/>
            <a:r>
              <a:rPr lang="en-US" b="1">
                <a:solidFill>
                  <a:srgbClr val="000000"/>
                </a:solidFill>
              </a:rPr>
              <a:t>Defective Allele - Parent 2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139825" y="1219200"/>
            <a:ext cx="298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912813"/>
            <a:r>
              <a:rPr lang="en-US" b="1">
                <a:solidFill>
                  <a:srgbClr val="000000"/>
                </a:solidFill>
              </a:rPr>
              <a:t>Defective Allele - Parent 1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838200" y="1295400"/>
            <a:ext cx="304800" cy="2159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52358" name="Rectangle 6"/>
          <p:cNvSpPr>
            <a:spLocks noChangeArrowheads="1"/>
          </p:cNvSpPr>
          <p:nvPr/>
        </p:nvSpPr>
        <p:spPr bwMode="auto">
          <a:xfrm>
            <a:off x="684213" y="1612900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1</a:t>
            </a:r>
          </a:p>
        </p:txBody>
      </p:sp>
      <p:sp>
        <p:nvSpPr>
          <p:cNvPr id="1252359" name="Rectangle 7"/>
          <p:cNvSpPr>
            <a:spLocks noChangeArrowheads="1"/>
          </p:cNvSpPr>
          <p:nvPr/>
        </p:nvSpPr>
        <p:spPr bwMode="auto">
          <a:xfrm>
            <a:off x="1317625" y="1612900"/>
            <a:ext cx="32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2</a:t>
            </a:r>
          </a:p>
        </p:txBody>
      </p:sp>
      <p:sp>
        <p:nvSpPr>
          <p:cNvPr id="1252360" name="Rectangle 8"/>
          <p:cNvSpPr>
            <a:spLocks noChangeArrowheads="1"/>
          </p:cNvSpPr>
          <p:nvPr/>
        </p:nvSpPr>
        <p:spPr bwMode="auto">
          <a:xfrm>
            <a:off x="3146425" y="1612900"/>
            <a:ext cx="32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5</a:t>
            </a:r>
          </a:p>
        </p:txBody>
      </p:sp>
      <p:sp>
        <p:nvSpPr>
          <p:cNvPr id="1252361" name="Rectangle 9"/>
          <p:cNvSpPr>
            <a:spLocks noChangeArrowheads="1"/>
          </p:cNvSpPr>
          <p:nvPr/>
        </p:nvSpPr>
        <p:spPr bwMode="auto">
          <a:xfrm>
            <a:off x="3703638" y="1612900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6</a:t>
            </a:r>
          </a:p>
        </p:txBody>
      </p:sp>
      <p:sp>
        <p:nvSpPr>
          <p:cNvPr id="1252362" name="Rectangle 10"/>
          <p:cNvSpPr>
            <a:spLocks noChangeArrowheads="1"/>
          </p:cNvSpPr>
          <p:nvPr/>
        </p:nvSpPr>
        <p:spPr bwMode="auto">
          <a:xfrm>
            <a:off x="4289425" y="1612900"/>
            <a:ext cx="32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7</a:t>
            </a:r>
          </a:p>
        </p:txBody>
      </p:sp>
      <p:sp>
        <p:nvSpPr>
          <p:cNvPr id="1252363" name="Rectangle 11"/>
          <p:cNvSpPr>
            <a:spLocks noChangeArrowheads="1"/>
          </p:cNvSpPr>
          <p:nvPr/>
        </p:nvSpPr>
        <p:spPr bwMode="auto">
          <a:xfrm>
            <a:off x="4894263" y="1611313"/>
            <a:ext cx="309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8</a:t>
            </a:r>
          </a:p>
        </p:txBody>
      </p:sp>
      <p:sp>
        <p:nvSpPr>
          <p:cNvPr id="1252364" name="Rectangle 12"/>
          <p:cNvSpPr>
            <a:spLocks noChangeArrowheads="1"/>
          </p:cNvSpPr>
          <p:nvPr/>
        </p:nvSpPr>
        <p:spPr bwMode="auto">
          <a:xfrm>
            <a:off x="5508625" y="1612900"/>
            <a:ext cx="32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9</a:t>
            </a:r>
          </a:p>
        </p:txBody>
      </p:sp>
      <p:sp>
        <p:nvSpPr>
          <p:cNvPr id="1252365" name="Rectangle 13"/>
          <p:cNvSpPr>
            <a:spLocks noChangeArrowheads="1"/>
          </p:cNvSpPr>
          <p:nvPr/>
        </p:nvSpPr>
        <p:spPr bwMode="auto">
          <a:xfrm>
            <a:off x="6038850" y="1612900"/>
            <a:ext cx="4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10</a:t>
            </a:r>
          </a:p>
        </p:txBody>
      </p:sp>
      <p:sp>
        <p:nvSpPr>
          <p:cNvPr id="1252366" name="Rectangle 14"/>
          <p:cNvSpPr>
            <a:spLocks noChangeArrowheads="1"/>
          </p:cNvSpPr>
          <p:nvPr/>
        </p:nvSpPr>
        <p:spPr bwMode="auto">
          <a:xfrm>
            <a:off x="1922463" y="1612900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3</a:t>
            </a:r>
          </a:p>
        </p:txBody>
      </p:sp>
      <p:sp>
        <p:nvSpPr>
          <p:cNvPr id="1252367" name="Rectangle 15"/>
          <p:cNvSpPr>
            <a:spLocks noChangeArrowheads="1"/>
          </p:cNvSpPr>
          <p:nvPr/>
        </p:nvSpPr>
        <p:spPr bwMode="auto">
          <a:xfrm>
            <a:off x="2525713" y="1612900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2813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4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4419600" y="1295400"/>
            <a:ext cx="304800" cy="2159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877888" y="2116138"/>
            <a:ext cx="0" cy="40386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1487488" y="2116138"/>
            <a:ext cx="0" cy="30480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2097088" y="2116138"/>
            <a:ext cx="0" cy="29718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2706688" y="2116138"/>
            <a:ext cx="0" cy="25908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3316288" y="2116138"/>
            <a:ext cx="0" cy="29718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>
            <a:off x="3886200" y="2116138"/>
            <a:ext cx="0" cy="21336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4459288" y="2116138"/>
            <a:ext cx="0" cy="14478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5068888" y="2116138"/>
            <a:ext cx="0" cy="25146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5678488" y="2116138"/>
            <a:ext cx="0" cy="25146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6288088" y="2039938"/>
            <a:ext cx="0" cy="2286000"/>
          </a:xfrm>
          <a:prstGeom prst="line">
            <a:avLst/>
          </a:prstGeom>
          <a:noFill/>
          <a:ln w="508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731838" y="2198688"/>
            <a:ext cx="292100" cy="984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3586163" y="2662238"/>
            <a:ext cx="596900" cy="460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579438" y="5911850"/>
            <a:ext cx="596900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3740150" y="3646488"/>
            <a:ext cx="292100" cy="460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3170238" y="2589213"/>
            <a:ext cx="292100" cy="539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5380038" y="3392488"/>
            <a:ext cx="596900" cy="714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6065838" y="3798888"/>
            <a:ext cx="444500" cy="10477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731838" y="3341688"/>
            <a:ext cx="292100" cy="87312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1265238" y="4706938"/>
            <a:ext cx="444500" cy="6985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2" name="Oval 36"/>
          <p:cNvSpPr>
            <a:spLocks noChangeArrowheads="1"/>
          </p:cNvSpPr>
          <p:nvPr/>
        </p:nvSpPr>
        <p:spPr bwMode="auto">
          <a:xfrm>
            <a:off x="3094038" y="3189288"/>
            <a:ext cx="444500" cy="5715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3" name="Oval 37"/>
          <p:cNvSpPr>
            <a:spLocks noChangeArrowheads="1"/>
          </p:cNvSpPr>
          <p:nvPr/>
        </p:nvSpPr>
        <p:spPr bwMode="auto">
          <a:xfrm>
            <a:off x="1951038" y="2960688"/>
            <a:ext cx="292100" cy="6667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4" name="Oval 38"/>
          <p:cNvSpPr>
            <a:spLocks noChangeArrowheads="1"/>
          </p:cNvSpPr>
          <p:nvPr/>
        </p:nvSpPr>
        <p:spPr bwMode="auto">
          <a:xfrm>
            <a:off x="4922838" y="3282950"/>
            <a:ext cx="292100" cy="46038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5" name="Oval 39"/>
          <p:cNvSpPr>
            <a:spLocks noChangeArrowheads="1"/>
          </p:cNvSpPr>
          <p:nvPr/>
        </p:nvSpPr>
        <p:spPr bwMode="auto">
          <a:xfrm>
            <a:off x="1797050" y="3867150"/>
            <a:ext cx="598488" cy="7302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6142038" y="2516188"/>
            <a:ext cx="292100" cy="508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801688" y="2878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>
            <a:off x="801688" y="3182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801688" y="4325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0" name="Line 44"/>
          <p:cNvSpPr>
            <a:spLocks noChangeShapeType="1"/>
          </p:cNvSpPr>
          <p:nvPr/>
        </p:nvSpPr>
        <p:spPr bwMode="auto">
          <a:xfrm>
            <a:off x="1411288" y="3487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>
            <a:off x="1411288" y="2420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2" name="Line 46"/>
          <p:cNvSpPr>
            <a:spLocks noChangeShapeType="1"/>
          </p:cNvSpPr>
          <p:nvPr/>
        </p:nvSpPr>
        <p:spPr bwMode="auto">
          <a:xfrm>
            <a:off x="2020888" y="2573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2020888" y="2878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>
            <a:off x="2020888" y="4783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>
            <a:off x="2630488" y="4478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>
            <a:off x="2630488" y="4706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7" name="Line 51"/>
          <p:cNvSpPr>
            <a:spLocks noChangeShapeType="1"/>
          </p:cNvSpPr>
          <p:nvPr/>
        </p:nvSpPr>
        <p:spPr bwMode="auto">
          <a:xfrm>
            <a:off x="2630488" y="37925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8" name="Line 52"/>
          <p:cNvSpPr>
            <a:spLocks noChangeShapeType="1"/>
          </p:cNvSpPr>
          <p:nvPr/>
        </p:nvSpPr>
        <p:spPr bwMode="auto">
          <a:xfrm>
            <a:off x="3240088" y="45545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9" name="Line 53"/>
          <p:cNvSpPr>
            <a:spLocks noChangeShapeType="1"/>
          </p:cNvSpPr>
          <p:nvPr/>
        </p:nvSpPr>
        <p:spPr bwMode="auto">
          <a:xfrm>
            <a:off x="3240088" y="4021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0" name="Line 54"/>
          <p:cNvSpPr>
            <a:spLocks noChangeShapeType="1"/>
          </p:cNvSpPr>
          <p:nvPr/>
        </p:nvSpPr>
        <p:spPr bwMode="auto">
          <a:xfrm>
            <a:off x="3240088" y="49355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1" name="Line 55"/>
          <p:cNvSpPr>
            <a:spLocks noChangeShapeType="1"/>
          </p:cNvSpPr>
          <p:nvPr/>
        </p:nvSpPr>
        <p:spPr bwMode="auto">
          <a:xfrm>
            <a:off x="3240088" y="3106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2" name="Line 56"/>
          <p:cNvSpPr>
            <a:spLocks noChangeShapeType="1"/>
          </p:cNvSpPr>
          <p:nvPr/>
        </p:nvSpPr>
        <p:spPr bwMode="auto">
          <a:xfrm>
            <a:off x="3810000" y="2420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3" name="Line 57"/>
          <p:cNvSpPr>
            <a:spLocks noChangeShapeType="1"/>
          </p:cNvSpPr>
          <p:nvPr/>
        </p:nvSpPr>
        <p:spPr bwMode="auto">
          <a:xfrm>
            <a:off x="4383088" y="2497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4383088" y="2954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5" name="Line 59"/>
          <p:cNvSpPr>
            <a:spLocks noChangeShapeType="1"/>
          </p:cNvSpPr>
          <p:nvPr/>
        </p:nvSpPr>
        <p:spPr bwMode="auto">
          <a:xfrm>
            <a:off x="4383088" y="3487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6" name="Line 60"/>
          <p:cNvSpPr>
            <a:spLocks noChangeShapeType="1"/>
          </p:cNvSpPr>
          <p:nvPr/>
        </p:nvSpPr>
        <p:spPr bwMode="auto">
          <a:xfrm>
            <a:off x="4992688" y="3563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7" name="Line 61"/>
          <p:cNvSpPr>
            <a:spLocks noChangeShapeType="1"/>
          </p:cNvSpPr>
          <p:nvPr/>
        </p:nvSpPr>
        <p:spPr bwMode="auto">
          <a:xfrm>
            <a:off x="4992688" y="4021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8" name="Line 62"/>
          <p:cNvSpPr>
            <a:spLocks noChangeShapeType="1"/>
          </p:cNvSpPr>
          <p:nvPr/>
        </p:nvSpPr>
        <p:spPr bwMode="auto">
          <a:xfrm>
            <a:off x="4992688" y="4478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9" name="Line 63"/>
          <p:cNvSpPr>
            <a:spLocks noChangeShapeType="1"/>
          </p:cNvSpPr>
          <p:nvPr/>
        </p:nvSpPr>
        <p:spPr bwMode="auto">
          <a:xfrm>
            <a:off x="5602288" y="2420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0" name="Line 64"/>
          <p:cNvSpPr>
            <a:spLocks noChangeShapeType="1"/>
          </p:cNvSpPr>
          <p:nvPr/>
        </p:nvSpPr>
        <p:spPr bwMode="auto">
          <a:xfrm>
            <a:off x="3240088" y="4402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1" name="Line 65"/>
          <p:cNvSpPr>
            <a:spLocks noChangeShapeType="1"/>
          </p:cNvSpPr>
          <p:nvPr/>
        </p:nvSpPr>
        <p:spPr bwMode="auto">
          <a:xfrm>
            <a:off x="5602288" y="2801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2" name="Line 66"/>
          <p:cNvSpPr>
            <a:spLocks noChangeShapeType="1"/>
          </p:cNvSpPr>
          <p:nvPr/>
        </p:nvSpPr>
        <p:spPr bwMode="auto">
          <a:xfrm>
            <a:off x="5602288" y="4325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3" name="Line 67"/>
          <p:cNvSpPr>
            <a:spLocks noChangeShapeType="1"/>
          </p:cNvSpPr>
          <p:nvPr/>
        </p:nvSpPr>
        <p:spPr bwMode="auto">
          <a:xfrm>
            <a:off x="2630488" y="2344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4" name="Line 68"/>
          <p:cNvSpPr>
            <a:spLocks noChangeShapeType="1"/>
          </p:cNvSpPr>
          <p:nvPr/>
        </p:nvSpPr>
        <p:spPr bwMode="auto">
          <a:xfrm>
            <a:off x="4992688" y="2344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5" name="Line 69"/>
          <p:cNvSpPr>
            <a:spLocks noChangeShapeType="1"/>
          </p:cNvSpPr>
          <p:nvPr/>
        </p:nvSpPr>
        <p:spPr bwMode="auto">
          <a:xfrm>
            <a:off x="2630488" y="3182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6" name="Line 70"/>
          <p:cNvSpPr>
            <a:spLocks noChangeShapeType="1"/>
          </p:cNvSpPr>
          <p:nvPr/>
        </p:nvSpPr>
        <p:spPr bwMode="auto">
          <a:xfrm>
            <a:off x="801688" y="4859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7" name="Line 71"/>
          <p:cNvSpPr>
            <a:spLocks noChangeShapeType="1"/>
          </p:cNvSpPr>
          <p:nvPr/>
        </p:nvSpPr>
        <p:spPr bwMode="auto">
          <a:xfrm>
            <a:off x="1411288" y="2954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8" name="Line 72"/>
          <p:cNvSpPr>
            <a:spLocks noChangeShapeType="1"/>
          </p:cNvSpPr>
          <p:nvPr/>
        </p:nvSpPr>
        <p:spPr bwMode="auto">
          <a:xfrm>
            <a:off x="6211888" y="2954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49" name="Line 73"/>
          <p:cNvSpPr>
            <a:spLocks noChangeShapeType="1"/>
          </p:cNvSpPr>
          <p:nvPr/>
        </p:nvSpPr>
        <p:spPr bwMode="auto">
          <a:xfrm>
            <a:off x="6211888" y="34115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0" name="Line 74"/>
          <p:cNvSpPr>
            <a:spLocks noChangeShapeType="1"/>
          </p:cNvSpPr>
          <p:nvPr/>
        </p:nvSpPr>
        <p:spPr bwMode="auto">
          <a:xfrm>
            <a:off x="6211888" y="37163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1" name="Line 75"/>
          <p:cNvSpPr>
            <a:spLocks noChangeShapeType="1"/>
          </p:cNvSpPr>
          <p:nvPr/>
        </p:nvSpPr>
        <p:spPr bwMode="auto">
          <a:xfrm>
            <a:off x="2020888" y="2268538"/>
            <a:ext cx="152400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2" name="Line 76"/>
          <p:cNvSpPr>
            <a:spLocks noChangeShapeType="1"/>
          </p:cNvSpPr>
          <p:nvPr/>
        </p:nvSpPr>
        <p:spPr bwMode="auto">
          <a:xfrm>
            <a:off x="5602288" y="45545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3" name="Line 77"/>
          <p:cNvSpPr>
            <a:spLocks noChangeShapeType="1"/>
          </p:cNvSpPr>
          <p:nvPr/>
        </p:nvSpPr>
        <p:spPr bwMode="auto">
          <a:xfrm>
            <a:off x="1411288" y="3868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4" name="Line 78"/>
          <p:cNvSpPr>
            <a:spLocks noChangeShapeType="1"/>
          </p:cNvSpPr>
          <p:nvPr/>
        </p:nvSpPr>
        <p:spPr bwMode="auto">
          <a:xfrm>
            <a:off x="2020888" y="35639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5" name="Line 79"/>
          <p:cNvSpPr>
            <a:spLocks noChangeShapeType="1"/>
          </p:cNvSpPr>
          <p:nvPr/>
        </p:nvSpPr>
        <p:spPr bwMode="auto">
          <a:xfrm>
            <a:off x="2630488" y="2725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6" name="Line 80"/>
          <p:cNvSpPr>
            <a:spLocks noChangeShapeType="1"/>
          </p:cNvSpPr>
          <p:nvPr/>
        </p:nvSpPr>
        <p:spPr bwMode="auto">
          <a:xfrm>
            <a:off x="3810000" y="2192338"/>
            <a:ext cx="152400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7" name="Line 81"/>
          <p:cNvSpPr>
            <a:spLocks noChangeShapeType="1"/>
          </p:cNvSpPr>
          <p:nvPr/>
        </p:nvSpPr>
        <p:spPr bwMode="auto">
          <a:xfrm>
            <a:off x="3810000" y="26495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8" name="Line 82"/>
          <p:cNvSpPr>
            <a:spLocks noChangeShapeType="1"/>
          </p:cNvSpPr>
          <p:nvPr/>
        </p:nvSpPr>
        <p:spPr bwMode="auto">
          <a:xfrm>
            <a:off x="1411288" y="5011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9" name="Line 83"/>
          <p:cNvSpPr>
            <a:spLocks noChangeShapeType="1"/>
          </p:cNvSpPr>
          <p:nvPr/>
        </p:nvSpPr>
        <p:spPr bwMode="auto">
          <a:xfrm>
            <a:off x="801688" y="40211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60" name="Line 84"/>
          <p:cNvSpPr>
            <a:spLocks noChangeShapeType="1"/>
          </p:cNvSpPr>
          <p:nvPr/>
        </p:nvSpPr>
        <p:spPr bwMode="auto">
          <a:xfrm>
            <a:off x="801688" y="5011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61" name="Line 85"/>
          <p:cNvSpPr>
            <a:spLocks noChangeShapeType="1"/>
          </p:cNvSpPr>
          <p:nvPr/>
        </p:nvSpPr>
        <p:spPr bwMode="auto">
          <a:xfrm>
            <a:off x="801688" y="61547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62" name="Line 86"/>
          <p:cNvSpPr>
            <a:spLocks noChangeShapeType="1"/>
          </p:cNvSpPr>
          <p:nvPr/>
        </p:nvSpPr>
        <p:spPr bwMode="auto">
          <a:xfrm>
            <a:off x="4383088" y="3030538"/>
            <a:ext cx="152400" cy="0"/>
          </a:xfrm>
          <a:prstGeom prst="line">
            <a:avLst/>
          </a:prstGeom>
          <a:noFill/>
          <a:ln w="25400">
            <a:solidFill>
              <a:srgbClr val="2B5D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63" name="Oval 87"/>
          <p:cNvSpPr>
            <a:spLocks noChangeArrowheads="1"/>
          </p:cNvSpPr>
          <p:nvPr/>
        </p:nvSpPr>
        <p:spPr bwMode="auto">
          <a:xfrm>
            <a:off x="2560638" y="2589213"/>
            <a:ext cx="292100" cy="539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64" name="Oval 88"/>
          <p:cNvSpPr>
            <a:spLocks noChangeArrowheads="1"/>
          </p:cNvSpPr>
          <p:nvPr/>
        </p:nvSpPr>
        <p:spPr bwMode="auto">
          <a:xfrm>
            <a:off x="2560638" y="4179888"/>
            <a:ext cx="292100" cy="460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65" name="Oval 89"/>
          <p:cNvSpPr>
            <a:spLocks noChangeArrowheads="1"/>
          </p:cNvSpPr>
          <p:nvPr/>
        </p:nvSpPr>
        <p:spPr bwMode="auto">
          <a:xfrm>
            <a:off x="1265238" y="3319463"/>
            <a:ext cx="444500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66" name="Oval 90"/>
          <p:cNvSpPr>
            <a:spLocks noChangeArrowheads="1"/>
          </p:cNvSpPr>
          <p:nvPr/>
        </p:nvSpPr>
        <p:spPr bwMode="auto">
          <a:xfrm>
            <a:off x="4237038" y="2735263"/>
            <a:ext cx="444500" cy="6032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67" name="Oval 91"/>
          <p:cNvSpPr>
            <a:spLocks noChangeArrowheads="1"/>
          </p:cNvSpPr>
          <p:nvPr/>
        </p:nvSpPr>
        <p:spPr bwMode="auto">
          <a:xfrm>
            <a:off x="1951038" y="4484688"/>
            <a:ext cx="2921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468" name="Oval 92"/>
          <p:cNvSpPr>
            <a:spLocks noChangeArrowheads="1"/>
          </p:cNvSpPr>
          <p:nvPr/>
        </p:nvSpPr>
        <p:spPr bwMode="auto">
          <a:xfrm>
            <a:off x="4846638" y="3875088"/>
            <a:ext cx="444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B5D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Line 2"/>
          <p:cNvSpPr>
            <a:spLocks noChangeShapeType="1"/>
          </p:cNvSpPr>
          <p:nvPr/>
        </p:nvSpPr>
        <p:spPr bwMode="auto">
          <a:xfrm>
            <a:off x="304800" y="16764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304800" y="22098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 rot="7137">
            <a:off x="1371600" y="1447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52400" y="1081088"/>
            <a:ext cx="4495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Weak/defective Homozygous Alleles</a:t>
            </a:r>
            <a:endParaRPr lang="en-GB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 rot="7137">
            <a:off x="1371600" y="1981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1676400" y="22860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38020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Abundant Weakly Active Protein</a:t>
            </a:r>
            <a:endParaRPr lang="en-GB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4648200" y="16764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4648200" y="22098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495800" y="1081088"/>
            <a:ext cx="4495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Hybrid, one good one weak allele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6019800" y="22860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345113" y="2895600"/>
            <a:ext cx="26479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Weak + Active Protein</a:t>
            </a:r>
            <a:endParaRPr lang="en-GB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34" name="AutoShape 14"/>
          <p:cNvSpPr>
            <a:spLocks noChangeArrowheads="1"/>
          </p:cNvSpPr>
          <p:nvPr/>
        </p:nvSpPr>
        <p:spPr bwMode="auto">
          <a:xfrm rot="7137">
            <a:off x="5715000" y="2133600"/>
            <a:ext cx="976313" cy="153988"/>
          </a:xfrm>
          <a:prstGeom prst="rightArrow">
            <a:avLst>
              <a:gd name="adj1" fmla="val 50000"/>
              <a:gd name="adj2" fmla="val 158505"/>
            </a:avLst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914400" y="36576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914400" y="5257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 rot="-5400000">
            <a:off x="186532" y="4156868"/>
            <a:ext cx="10604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Activity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143000" y="5334000"/>
            <a:ext cx="274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Condition (temp, pH, etc) 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>
            <a:off x="4781550" y="36576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4781550" y="5257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 rot="-5400000">
            <a:off x="4053682" y="4156868"/>
            <a:ext cx="10604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Activity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5010150" y="5334000"/>
            <a:ext cx="274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Condition (temp, pH, etc) 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43" name="AutoShape 23"/>
          <p:cNvSpPr>
            <a:spLocks/>
          </p:cNvSpPr>
          <p:nvPr/>
        </p:nvSpPr>
        <p:spPr bwMode="auto">
          <a:xfrm rot="5400000">
            <a:off x="2171700" y="36195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AutoShape 24"/>
          <p:cNvSpPr>
            <a:spLocks/>
          </p:cNvSpPr>
          <p:nvPr/>
        </p:nvSpPr>
        <p:spPr bwMode="auto">
          <a:xfrm rot="5400000">
            <a:off x="6448425" y="3209925"/>
            <a:ext cx="152400" cy="1809750"/>
          </a:xfrm>
          <a:prstGeom prst="leftBrace">
            <a:avLst>
              <a:gd name="adj1" fmla="val 98958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1600200" y="3702050"/>
            <a:ext cx="1981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Activity Range</a:t>
            </a:r>
            <a:endParaRPr lang="en-GB" sz="1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5791200" y="3702050"/>
            <a:ext cx="1981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Activity Range</a:t>
            </a:r>
            <a:endParaRPr lang="en-GB" sz="1600" b="1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35113" y="4718050"/>
            <a:ext cx="1457325" cy="536575"/>
            <a:chOff x="967" y="2972"/>
            <a:chExt cx="918" cy="338"/>
          </a:xfrm>
        </p:grpSpPr>
        <p:sp>
          <p:nvSpPr>
            <p:cNvPr id="107614" name="Line 28"/>
            <p:cNvSpPr>
              <a:spLocks noChangeShapeType="1"/>
            </p:cNvSpPr>
            <p:nvPr/>
          </p:nvSpPr>
          <p:spPr bwMode="auto">
            <a:xfrm flipH="1" flipV="1">
              <a:off x="1449" y="2986"/>
              <a:ext cx="51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5" name="Line 29"/>
            <p:cNvSpPr>
              <a:spLocks noChangeShapeType="1"/>
            </p:cNvSpPr>
            <p:nvPr/>
          </p:nvSpPr>
          <p:spPr bwMode="auto">
            <a:xfrm flipV="1">
              <a:off x="983" y="3272"/>
              <a:ext cx="7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6" name="Line 30"/>
            <p:cNvSpPr>
              <a:spLocks noChangeShapeType="1"/>
            </p:cNvSpPr>
            <p:nvPr/>
          </p:nvSpPr>
          <p:spPr bwMode="auto">
            <a:xfrm flipV="1">
              <a:off x="1402" y="2986"/>
              <a:ext cx="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7" name="Line 31"/>
            <p:cNvSpPr>
              <a:spLocks noChangeShapeType="1"/>
            </p:cNvSpPr>
            <p:nvPr/>
          </p:nvSpPr>
          <p:spPr bwMode="auto">
            <a:xfrm flipV="1">
              <a:off x="1352" y="2988"/>
              <a:ext cx="51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8" name="Line 32"/>
            <p:cNvSpPr>
              <a:spLocks noChangeShapeType="1"/>
            </p:cNvSpPr>
            <p:nvPr/>
          </p:nvSpPr>
          <p:spPr bwMode="auto">
            <a:xfrm flipV="1">
              <a:off x="1298" y="3003"/>
              <a:ext cx="55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9" name="Line 33"/>
            <p:cNvSpPr>
              <a:spLocks noChangeShapeType="1"/>
            </p:cNvSpPr>
            <p:nvPr/>
          </p:nvSpPr>
          <p:spPr bwMode="auto">
            <a:xfrm flipV="1">
              <a:off x="1238" y="3030"/>
              <a:ext cx="58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20" name="Line 34"/>
            <p:cNvSpPr>
              <a:spLocks noChangeShapeType="1"/>
            </p:cNvSpPr>
            <p:nvPr/>
          </p:nvSpPr>
          <p:spPr bwMode="auto">
            <a:xfrm flipV="1">
              <a:off x="1183" y="3072"/>
              <a:ext cx="56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21" name="Line 35"/>
            <p:cNvSpPr>
              <a:spLocks noChangeShapeType="1"/>
            </p:cNvSpPr>
            <p:nvPr/>
          </p:nvSpPr>
          <p:spPr bwMode="auto">
            <a:xfrm flipV="1">
              <a:off x="1122" y="3132"/>
              <a:ext cx="6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22" name="Line 36"/>
            <p:cNvSpPr>
              <a:spLocks noChangeShapeType="1"/>
            </p:cNvSpPr>
            <p:nvPr/>
          </p:nvSpPr>
          <p:spPr bwMode="auto">
            <a:xfrm flipV="1">
              <a:off x="1056" y="3199"/>
              <a:ext cx="6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23" name="Oval 37"/>
            <p:cNvSpPr>
              <a:spLocks noChangeArrowheads="1"/>
            </p:cNvSpPr>
            <p:nvPr/>
          </p:nvSpPr>
          <p:spPr bwMode="auto">
            <a:xfrm>
              <a:off x="1047" y="3254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24" name="Oval 38"/>
            <p:cNvSpPr>
              <a:spLocks noChangeArrowheads="1"/>
            </p:cNvSpPr>
            <p:nvPr/>
          </p:nvSpPr>
          <p:spPr bwMode="auto">
            <a:xfrm>
              <a:off x="1110" y="318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25" name="Oval 39"/>
            <p:cNvSpPr>
              <a:spLocks noChangeArrowheads="1"/>
            </p:cNvSpPr>
            <p:nvPr/>
          </p:nvSpPr>
          <p:spPr bwMode="auto">
            <a:xfrm>
              <a:off x="1388" y="297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26" name="Oval 40"/>
            <p:cNvSpPr>
              <a:spLocks noChangeArrowheads="1"/>
            </p:cNvSpPr>
            <p:nvPr/>
          </p:nvSpPr>
          <p:spPr bwMode="auto">
            <a:xfrm>
              <a:off x="1284" y="301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27" name="Oval 41"/>
            <p:cNvSpPr>
              <a:spLocks noChangeArrowheads="1"/>
            </p:cNvSpPr>
            <p:nvPr/>
          </p:nvSpPr>
          <p:spPr bwMode="auto">
            <a:xfrm>
              <a:off x="1224" y="3059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28" name="Oval 42"/>
            <p:cNvSpPr>
              <a:spLocks noChangeArrowheads="1"/>
            </p:cNvSpPr>
            <p:nvPr/>
          </p:nvSpPr>
          <p:spPr bwMode="auto">
            <a:xfrm>
              <a:off x="1170" y="3116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29" name="Oval 43"/>
            <p:cNvSpPr>
              <a:spLocks noChangeArrowheads="1"/>
            </p:cNvSpPr>
            <p:nvPr/>
          </p:nvSpPr>
          <p:spPr bwMode="auto">
            <a:xfrm>
              <a:off x="1338" y="2990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30" name="Oval 44"/>
            <p:cNvSpPr>
              <a:spLocks noChangeArrowheads="1"/>
            </p:cNvSpPr>
            <p:nvPr/>
          </p:nvSpPr>
          <p:spPr bwMode="auto">
            <a:xfrm>
              <a:off x="1438" y="297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31" name="Oval 45"/>
            <p:cNvSpPr>
              <a:spLocks noChangeArrowheads="1"/>
            </p:cNvSpPr>
            <p:nvPr/>
          </p:nvSpPr>
          <p:spPr bwMode="auto">
            <a:xfrm>
              <a:off x="967" y="3280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32" name="Line 46"/>
            <p:cNvSpPr>
              <a:spLocks noChangeShapeType="1"/>
            </p:cNvSpPr>
            <p:nvPr/>
          </p:nvSpPr>
          <p:spPr bwMode="auto">
            <a:xfrm flipH="1" flipV="1">
              <a:off x="1790" y="3270"/>
              <a:ext cx="7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33" name="Line 47"/>
            <p:cNvSpPr>
              <a:spLocks noChangeShapeType="1"/>
            </p:cNvSpPr>
            <p:nvPr/>
          </p:nvSpPr>
          <p:spPr bwMode="auto">
            <a:xfrm flipH="1" flipV="1">
              <a:off x="1499" y="3001"/>
              <a:ext cx="55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34" name="Line 48"/>
            <p:cNvSpPr>
              <a:spLocks noChangeShapeType="1"/>
            </p:cNvSpPr>
            <p:nvPr/>
          </p:nvSpPr>
          <p:spPr bwMode="auto">
            <a:xfrm flipH="1" flipV="1">
              <a:off x="1556" y="3028"/>
              <a:ext cx="58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35" name="Line 49"/>
            <p:cNvSpPr>
              <a:spLocks noChangeShapeType="1"/>
            </p:cNvSpPr>
            <p:nvPr/>
          </p:nvSpPr>
          <p:spPr bwMode="auto">
            <a:xfrm flipH="1" flipV="1">
              <a:off x="1613" y="3070"/>
              <a:ext cx="56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36" name="Line 50"/>
            <p:cNvSpPr>
              <a:spLocks noChangeShapeType="1"/>
            </p:cNvSpPr>
            <p:nvPr/>
          </p:nvSpPr>
          <p:spPr bwMode="auto">
            <a:xfrm flipH="1" flipV="1">
              <a:off x="1670" y="3130"/>
              <a:ext cx="6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37" name="Line 51"/>
            <p:cNvSpPr>
              <a:spLocks noChangeShapeType="1"/>
            </p:cNvSpPr>
            <p:nvPr/>
          </p:nvSpPr>
          <p:spPr bwMode="auto">
            <a:xfrm flipH="1" flipV="1">
              <a:off x="1734" y="3197"/>
              <a:ext cx="6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38" name="Oval 52"/>
            <p:cNvSpPr>
              <a:spLocks noChangeArrowheads="1"/>
            </p:cNvSpPr>
            <p:nvPr/>
          </p:nvSpPr>
          <p:spPr bwMode="auto">
            <a:xfrm flipH="1">
              <a:off x="1775" y="3252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39" name="Oval 53"/>
            <p:cNvSpPr>
              <a:spLocks noChangeArrowheads="1"/>
            </p:cNvSpPr>
            <p:nvPr/>
          </p:nvSpPr>
          <p:spPr bwMode="auto">
            <a:xfrm flipH="1">
              <a:off x="1715" y="3180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40" name="Oval 54"/>
            <p:cNvSpPr>
              <a:spLocks noChangeArrowheads="1"/>
            </p:cNvSpPr>
            <p:nvPr/>
          </p:nvSpPr>
          <p:spPr bwMode="auto">
            <a:xfrm flipH="1">
              <a:off x="1541" y="301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41" name="Oval 55"/>
            <p:cNvSpPr>
              <a:spLocks noChangeArrowheads="1"/>
            </p:cNvSpPr>
            <p:nvPr/>
          </p:nvSpPr>
          <p:spPr bwMode="auto">
            <a:xfrm flipH="1">
              <a:off x="1601" y="3057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42" name="Oval 56"/>
            <p:cNvSpPr>
              <a:spLocks noChangeArrowheads="1"/>
            </p:cNvSpPr>
            <p:nvPr/>
          </p:nvSpPr>
          <p:spPr bwMode="auto">
            <a:xfrm flipH="1">
              <a:off x="1655" y="311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43" name="Oval 57"/>
            <p:cNvSpPr>
              <a:spLocks noChangeArrowheads="1"/>
            </p:cNvSpPr>
            <p:nvPr/>
          </p:nvSpPr>
          <p:spPr bwMode="auto">
            <a:xfrm flipH="1">
              <a:off x="1487" y="2988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44" name="Oval 58"/>
            <p:cNvSpPr>
              <a:spLocks noChangeArrowheads="1"/>
            </p:cNvSpPr>
            <p:nvPr/>
          </p:nvSpPr>
          <p:spPr bwMode="auto">
            <a:xfrm flipH="1">
              <a:off x="1855" y="3278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6129338" y="4413250"/>
            <a:ext cx="1454150" cy="823913"/>
            <a:chOff x="3861" y="2780"/>
            <a:chExt cx="916" cy="519"/>
          </a:xfrm>
        </p:grpSpPr>
        <p:sp>
          <p:nvSpPr>
            <p:cNvPr id="107583" name="Line 60"/>
            <p:cNvSpPr>
              <a:spLocks noChangeShapeType="1"/>
            </p:cNvSpPr>
            <p:nvPr/>
          </p:nvSpPr>
          <p:spPr bwMode="auto">
            <a:xfrm flipH="1" flipV="1">
              <a:off x="4343" y="2790"/>
              <a:ext cx="5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4" name="Line 61"/>
            <p:cNvSpPr>
              <a:spLocks noChangeShapeType="1"/>
            </p:cNvSpPr>
            <p:nvPr/>
          </p:nvSpPr>
          <p:spPr bwMode="auto">
            <a:xfrm flipV="1">
              <a:off x="3877" y="3251"/>
              <a:ext cx="79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5" name="Line 62"/>
            <p:cNvSpPr>
              <a:spLocks noChangeShapeType="1"/>
            </p:cNvSpPr>
            <p:nvPr/>
          </p:nvSpPr>
          <p:spPr bwMode="auto">
            <a:xfrm flipV="1">
              <a:off x="4296" y="2790"/>
              <a:ext cx="5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6" name="Line 63"/>
            <p:cNvSpPr>
              <a:spLocks noChangeShapeType="1"/>
            </p:cNvSpPr>
            <p:nvPr/>
          </p:nvSpPr>
          <p:spPr bwMode="auto">
            <a:xfrm flipV="1">
              <a:off x="4246" y="2793"/>
              <a:ext cx="5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7" name="Line 64"/>
            <p:cNvSpPr>
              <a:spLocks noChangeShapeType="1"/>
            </p:cNvSpPr>
            <p:nvPr/>
          </p:nvSpPr>
          <p:spPr bwMode="auto">
            <a:xfrm flipV="1">
              <a:off x="4192" y="2817"/>
              <a:ext cx="55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8" name="Line 65"/>
            <p:cNvSpPr>
              <a:spLocks noChangeShapeType="1"/>
            </p:cNvSpPr>
            <p:nvPr/>
          </p:nvSpPr>
          <p:spPr bwMode="auto">
            <a:xfrm flipV="1">
              <a:off x="4132" y="2861"/>
              <a:ext cx="58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9" name="Line 66"/>
            <p:cNvSpPr>
              <a:spLocks noChangeShapeType="1"/>
            </p:cNvSpPr>
            <p:nvPr/>
          </p:nvSpPr>
          <p:spPr bwMode="auto">
            <a:xfrm flipV="1">
              <a:off x="4077" y="2928"/>
              <a:ext cx="56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0" name="Line 67"/>
            <p:cNvSpPr>
              <a:spLocks noChangeShapeType="1"/>
            </p:cNvSpPr>
            <p:nvPr/>
          </p:nvSpPr>
          <p:spPr bwMode="auto">
            <a:xfrm flipV="1">
              <a:off x="4016" y="3025"/>
              <a:ext cx="6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1" name="Line 68"/>
            <p:cNvSpPr>
              <a:spLocks noChangeShapeType="1"/>
            </p:cNvSpPr>
            <p:nvPr/>
          </p:nvSpPr>
          <p:spPr bwMode="auto">
            <a:xfrm flipV="1">
              <a:off x="3950" y="3133"/>
              <a:ext cx="62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2" name="Oval 69"/>
            <p:cNvSpPr>
              <a:spLocks noChangeArrowheads="1"/>
            </p:cNvSpPr>
            <p:nvPr/>
          </p:nvSpPr>
          <p:spPr bwMode="auto">
            <a:xfrm>
              <a:off x="3861" y="3272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93" name="Line 70"/>
            <p:cNvSpPr>
              <a:spLocks noChangeShapeType="1"/>
            </p:cNvSpPr>
            <p:nvPr/>
          </p:nvSpPr>
          <p:spPr bwMode="auto">
            <a:xfrm flipH="1" flipV="1">
              <a:off x="4684" y="3248"/>
              <a:ext cx="79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4" name="Line 71"/>
            <p:cNvSpPr>
              <a:spLocks noChangeShapeType="1"/>
            </p:cNvSpPr>
            <p:nvPr/>
          </p:nvSpPr>
          <p:spPr bwMode="auto">
            <a:xfrm flipH="1" flipV="1">
              <a:off x="4393" y="2814"/>
              <a:ext cx="55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5" name="Line 72"/>
            <p:cNvSpPr>
              <a:spLocks noChangeShapeType="1"/>
            </p:cNvSpPr>
            <p:nvPr/>
          </p:nvSpPr>
          <p:spPr bwMode="auto">
            <a:xfrm flipH="1" flipV="1">
              <a:off x="4450" y="2857"/>
              <a:ext cx="58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6" name="Line 73"/>
            <p:cNvSpPr>
              <a:spLocks noChangeShapeType="1"/>
            </p:cNvSpPr>
            <p:nvPr/>
          </p:nvSpPr>
          <p:spPr bwMode="auto">
            <a:xfrm flipH="1" flipV="1">
              <a:off x="4507" y="2925"/>
              <a:ext cx="56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7" name="Line 74"/>
            <p:cNvSpPr>
              <a:spLocks noChangeShapeType="1"/>
            </p:cNvSpPr>
            <p:nvPr/>
          </p:nvSpPr>
          <p:spPr bwMode="auto">
            <a:xfrm flipH="1" flipV="1">
              <a:off x="4564" y="3022"/>
              <a:ext cx="6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8" name="Line 75"/>
            <p:cNvSpPr>
              <a:spLocks noChangeShapeType="1"/>
            </p:cNvSpPr>
            <p:nvPr/>
          </p:nvSpPr>
          <p:spPr bwMode="auto">
            <a:xfrm flipH="1" flipV="1">
              <a:off x="4628" y="3130"/>
              <a:ext cx="62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9" name="Oval 76"/>
            <p:cNvSpPr>
              <a:spLocks noChangeArrowheads="1"/>
            </p:cNvSpPr>
            <p:nvPr/>
          </p:nvSpPr>
          <p:spPr bwMode="auto">
            <a:xfrm>
              <a:off x="3938" y="3235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0" name="Oval 77"/>
            <p:cNvSpPr>
              <a:spLocks noChangeArrowheads="1"/>
            </p:cNvSpPr>
            <p:nvPr/>
          </p:nvSpPr>
          <p:spPr bwMode="auto">
            <a:xfrm>
              <a:off x="3999" y="3122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1" name="Oval 78"/>
            <p:cNvSpPr>
              <a:spLocks noChangeArrowheads="1"/>
            </p:cNvSpPr>
            <p:nvPr/>
          </p:nvSpPr>
          <p:spPr bwMode="auto">
            <a:xfrm>
              <a:off x="4062" y="3014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2" name="Oval 79"/>
            <p:cNvSpPr>
              <a:spLocks noChangeArrowheads="1"/>
            </p:cNvSpPr>
            <p:nvPr/>
          </p:nvSpPr>
          <p:spPr bwMode="auto">
            <a:xfrm>
              <a:off x="4120" y="2917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3" name="Oval 80"/>
            <p:cNvSpPr>
              <a:spLocks noChangeArrowheads="1"/>
            </p:cNvSpPr>
            <p:nvPr/>
          </p:nvSpPr>
          <p:spPr bwMode="auto">
            <a:xfrm>
              <a:off x="4178" y="2847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4" name="Oval 81"/>
            <p:cNvSpPr>
              <a:spLocks noChangeArrowheads="1"/>
            </p:cNvSpPr>
            <p:nvPr/>
          </p:nvSpPr>
          <p:spPr bwMode="auto">
            <a:xfrm>
              <a:off x="4234" y="2804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5" name="Oval 82"/>
            <p:cNvSpPr>
              <a:spLocks noChangeArrowheads="1"/>
            </p:cNvSpPr>
            <p:nvPr/>
          </p:nvSpPr>
          <p:spPr bwMode="auto">
            <a:xfrm>
              <a:off x="4285" y="2781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6" name="Oval 83"/>
            <p:cNvSpPr>
              <a:spLocks noChangeArrowheads="1"/>
            </p:cNvSpPr>
            <p:nvPr/>
          </p:nvSpPr>
          <p:spPr bwMode="auto">
            <a:xfrm>
              <a:off x="4332" y="2780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7" name="Oval 84"/>
            <p:cNvSpPr>
              <a:spLocks noChangeArrowheads="1"/>
            </p:cNvSpPr>
            <p:nvPr/>
          </p:nvSpPr>
          <p:spPr bwMode="auto">
            <a:xfrm>
              <a:off x="4382" y="2803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8" name="Oval 85"/>
            <p:cNvSpPr>
              <a:spLocks noChangeArrowheads="1"/>
            </p:cNvSpPr>
            <p:nvPr/>
          </p:nvSpPr>
          <p:spPr bwMode="auto">
            <a:xfrm>
              <a:off x="4432" y="2841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09" name="Oval 86"/>
            <p:cNvSpPr>
              <a:spLocks noChangeArrowheads="1"/>
            </p:cNvSpPr>
            <p:nvPr/>
          </p:nvSpPr>
          <p:spPr bwMode="auto">
            <a:xfrm>
              <a:off x="4495" y="2916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10" name="Oval 87"/>
            <p:cNvSpPr>
              <a:spLocks noChangeArrowheads="1"/>
            </p:cNvSpPr>
            <p:nvPr/>
          </p:nvSpPr>
          <p:spPr bwMode="auto">
            <a:xfrm>
              <a:off x="4549" y="3008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11" name="Oval 88"/>
            <p:cNvSpPr>
              <a:spLocks noChangeArrowheads="1"/>
            </p:cNvSpPr>
            <p:nvPr/>
          </p:nvSpPr>
          <p:spPr bwMode="auto">
            <a:xfrm>
              <a:off x="4612" y="3116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12" name="Oval 89"/>
            <p:cNvSpPr>
              <a:spLocks noChangeArrowheads="1"/>
            </p:cNvSpPr>
            <p:nvPr/>
          </p:nvSpPr>
          <p:spPr bwMode="auto">
            <a:xfrm>
              <a:off x="4675" y="3234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613" name="Oval 90"/>
            <p:cNvSpPr>
              <a:spLocks noChangeArrowheads="1"/>
            </p:cNvSpPr>
            <p:nvPr/>
          </p:nvSpPr>
          <p:spPr bwMode="auto">
            <a:xfrm>
              <a:off x="4749" y="3269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5545138" y="4889500"/>
            <a:ext cx="1457325" cy="374650"/>
            <a:chOff x="967" y="2972"/>
            <a:chExt cx="918" cy="338"/>
          </a:xfrm>
        </p:grpSpPr>
        <p:sp>
          <p:nvSpPr>
            <p:cNvPr id="107552" name="Line 92"/>
            <p:cNvSpPr>
              <a:spLocks noChangeShapeType="1"/>
            </p:cNvSpPr>
            <p:nvPr/>
          </p:nvSpPr>
          <p:spPr bwMode="auto">
            <a:xfrm flipH="1" flipV="1">
              <a:off x="1449" y="2986"/>
              <a:ext cx="51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3" name="Line 93"/>
            <p:cNvSpPr>
              <a:spLocks noChangeShapeType="1"/>
            </p:cNvSpPr>
            <p:nvPr/>
          </p:nvSpPr>
          <p:spPr bwMode="auto">
            <a:xfrm flipV="1">
              <a:off x="983" y="3272"/>
              <a:ext cx="7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4" name="Line 94"/>
            <p:cNvSpPr>
              <a:spLocks noChangeShapeType="1"/>
            </p:cNvSpPr>
            <p:nvPr/>
          </p:nvSpPr>
          <p:spPr bwMode="auto">
            <a:xfrm flipV="1">
              <a:off x="1402" y="2986"/>
              <a:ext cx="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5" name="Line 95"/>
            <p:cNvSpPr>
              <a:spLocks noChangeShapeType="1"/>
            </p:cNvSpPr>
            <p:nvPr/>
          </p:nvSpPr>
          <p:spPr bwMode="auto">
            <a:xfrm flipV="1">
              <a:off x="1352" y="2988"/>
              <a:ext cx="51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6" name="Line 96"/>
            <p:cNvSpPr>
              <a:spLocks noChangeShapeType="1"/>
            </p:cNvSpPr>
            <p:nvPr/>
          </p:nvSpPr>
          <p:spPr bwMode="auto">
            <a:xfrm flipV="1">
              <a:off x="1298" y="3003"/>
              <a:ext cx="55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7" name="Line 97"/>
            <p:cNvSpPr>
              <a:spLocks noChangeShapeType="1"/>
            </p:cNvSpPr>
            <p:nvPr/>
          </p:nvSpPr>
          <p:spPr bwMode="auto">
            <a:xfrm flipV="1">
              <a:off x="1238" y="3030"/>
              <a:ext cx="58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8" name="Line 98"/>
            <p:cNvSpPr>
              <a:spLocks noChangeShapeType="1"/>
            </p:cNvSpPr>
            <p:nvPr/>
          </p:nvSpPr>
          <p:spPr bwMode="auto">
            <a:xfrm flipV="1">
              <a:off x="1183" y="3072"/>
              <a:ext cx="56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9" name="Line 99"/>
            <p:cNvSpPr>
              <a:spLocks noChangeShapeType="1"/>
            </p:cNvSpPr>
            <p:nvPr/>
          </p:nvSpPr>
          <p:spPr bwMode="auto">
            <a:xfrm flipV="1">
              <a:off x="1122" y="3132"/>
              <a:ext cx="6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60" name="Line 100"/>
            <p:cNvSpPr>
              <a:spLocks noChangeShapeType="1"/>
            </p:cNvSpPr>
            <p:nvPr/>
          </p:nvSpPr>
          <p:spPr bwMode="auto">
            <a:xfrm flipV="1">
              <a:off x="1056" y="3199"/>
              <a:ext cx="6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61" name="Oval 101"/>
            <p:cNvSpPr>
              <a:spLocks noChangeArrowheads="1"/>
            </p:cNvSpPr>
            <p:nvPr/>
          </p:nvSpPr>
          <p:spPr bwMode="auto">
            <a:xfrm>
              <a:off x="1047" y="3254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2" name="Oval 102"/>
            <p:cNvSpPr>
              <a:spLocks noChangeArrowheads="1"/>
            </p:cNvSpPr>
            <p:nvPr/>
          </p:nvSpPr>
          <p:spPr bwMode="auto">
            <a:xfrm>
              <a:off x="1110" y="318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3" name="Oval 103"/>
            <p:cNvSpPr>
              <a:spLocks noChangeArrowheads="1"/>
            </p:cNvSpPr>
            <p:nvPr/>
          </p:nvSpPr>
          <p:spPr bwMode="auto">
            <a:xfrm>
              <a:off x="1388" y="297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4" name="Oval 104"/>
            <p:cNvSpPr>
              <a:spLocks noChangeArrowheads="1"/>
            </p:cNvSpPr>
            <p:nvPr/>
          </p:nvSpPr>
          <p:spPr bwMode="auto">
            <a:xfrm>
              <a:off x="1284" y="301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5" name="Oval 105"/>
            <p:cNvSpPr>
              <a:spLocks noChangeArrowheads="1"/>
            </p:cNvSpPr>
            <p:nvPr/>
          </p:nvSpPr>
          <p:spPr bwMode="auto">
            <a:xfrm>
              <a:off x="1224" y="3059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6" name="Oval 106"/>
            <p:cNvSpPr>
              <a:spLocks noChangeArrowheads="1"/>
            </p:cNvSpPr>
            <p:nvPr/>
          </p:nvSpPr>
          <p:spPr bwMode="auto">
            <a:xfrm>
              <a:off x="1170" y="3116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7" name="Oval 107"/>
            <p:cNvSpPr>
              <a:spLocks noChangeArrowheads="1"/>
            </p:cNvSpPr>
            <p:nvPr/>
          </p:nvSpPr>
          <p:spPr bwMode="auto">
            <a:xfrm>
              <a:off x="1338" y="2990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8" name="Oval 108"/>
            <p:cNvSpPr>
              <a:spLocks noChangeArrowheads="1"/>
            </p:cNvSpPr>
            <p:nvPr/>
          </p:nvSpPr>
          <p:spPr bwMode="auto">
            <a:xfrm>
              <a:off x="1438" y="297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69" name="Oval 109"/>
            <p:cNvSpPr>
              <a:spLocks noChangeArrowheads="1"/>
            </p:cNvSpPr>
            <p:nvPr/>
          </p:nvSpPr>
          <p:spPr bwMode="auto">
            <a:xfrm>
              <a:off x="967" y="3280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70" name="Line 110"/>
            <p:cNvSpPr>
              <a:spLocks noChangeShapeType="1"/>
            </p:cNvSpPr>
            <p:nvPr/>
          </p:nvSpPr>
          <p:spPr bwMode="auto">
            <a:xfrm flipH="1" flipV="1">
              <a:off x="1790" y="3270"/>
              <a:ext cx="7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71" name="Line 111"/>
            <p:cNvSpPr>
              <a:spLocks noChangeShapeType="1"/>
            </p:cNvSpPr>
            <p:nvPr/>
          </p:nvSpPr>
          <p:spPr bwMode="auto">
            <a:xfrm flipH="1" flipV="1">
              <a:off x="1499" y="3001"/>
              <a:ext cx="55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72" name="Line 112"/>
            <p:cNvSpPr>
              <a:spLocks noChangeShapeType="1"/>
            </p:cNvSpPr>
            <p:nvPr/>
          </p:nvSpPr>
          <p:spPr bwMode="auto">
            <a:xfrm flipH="1" flipV="1">
              <a:off x="1556" y="3028"/>
              <a:ext cx="58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73" name="Line 113"/>
            <p:cNvSpPr>
              <a:spLocks noChangeShapeType="1"/>
            </p:cNvSpPr>
            <p:nvPr/>
          </p:nvSpPr>
          <p:spPr bwMode="auto">
            <a:xfrm flipH="1" flipV="1">
              <a:off x="1613" y="3070"/>
              <a:ext cx="56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74" name="Line 114"/>
            <p:cNvSpPr>
              <a:spLocks noChangeShapeType="1"/>
            </p:cNvSpPr>
            <p:nvPr/>
          </p:nvSpPr>
          <p:spPr bwMode="auto">
            <a:xfrm flipH="1" flipV="1">
              <a:off x="1670" y="3130"/>
              <a:ext cx="6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75" name="Line 115"/>
            <p:cNvSpPr>
              <a:spLocks noChangeShapeType="1"/>
            </p:cNvSpPr>
            <p:nvPr/>
          </p:nvSpPr>
          <p:spPr bwMode="auto">
            <a:xfrm flipH="1" flipV="1">
              <a:off x="1734" y="3197"/>
              <a:ext cx="6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76" name="Oval 116"/>
            <p:cNvSpPr>
              <a:spLocks noChangeArrowheads="1"/>
            </p:cNvSpPr>
            <p:nvPr/>
          </p:nvSpPr>
          <p:spPr bwMode="auto">
            <a:xfrm flipH="1">
              <a:off x="1775" y="3252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77" name="Oval 117"/>
            <p:cNvSpPr>
              <a:spLocks noChangeArrowheads="1"/>
            </p:cNvSpPr>
            <p:nvPr/>
          </p:nvSpPr>
          <p:spPr bwMode="auto">
            <a:xfrm flipH="1">
              <a:off x="1715" y="3180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78" name="Oval 118"/>
            <p:cNvSpPr>
              <a:spLocks noChangeArrowheads="1"/>
            </p:cNvSpPr>
            <p:nvPr/>
          </p:nvSpPr>
          <p:spPr bwMode="auto">
            <a:xfrm flipH="1">
              <a:off x="1541" y="301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79" name="Oval 119"/>
            <p:cNvSpPr>
              <a:spLocks noChangeArrowheads="1"/>
            </p:cNvSpPr>
            <p:nvPr/>
          </p:nvSpPr>
          <p:spPr bwMode="auto">
            <a:xfrm flipH="1">
              <a:off x="1601" y="3057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80" name="Oval 120"/>
            <p:cNvSpPr>
              <a:spLocks noChangeArrowheads="1"/>
            </p:cNvSpPr>
            <p:nvPr/>
          </p:nvSpPr>
          <p:spPr bwMode="auto">
            <a:xfrm flipH="1">
              <a:off x="1655" y="311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81" name="Oval 121"/>
            <p:cNvSpPr>
              <a:spLocks noChangeArrowheads="1"/>
            </p:cNvSpPr>
            <p:nvPr/>
          </p:nvSpPr>
          <p:spPr bwMode="auto">
            <a:xfrm flipH="1">
              <a:off x="1487" y="2988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582" name="Oval 122"/>
            <p:cNvSpPr>
              <a:spLocks noChangeArrowheads="1"/>
            </p:cNvSpPr>
            <p:nvPr/>
          </p:nvSpPr>
          <p:spPr bwMode="auto">
            <a:xfrm flipH="1">
              <a:off x="1855" y="3278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7550" name="AutoShape 123"/>
          <p:cNvSpPr>
            <a:spLocks noChangeArrowheads="1"/>
          </p:cNvSpPr>
          <p:nvPr/>
        </p:nvSpPr>
        <p:spPr bwMode="auto">
          <a:xfrm rot="7137">
            <a:off x="5692775" y="1584325"/>
            <a:ext cx="976313" cy="177800"/>
          </a:xfrm>
          <a:prstGeom prst="rightArrow">
            <a:avLst>
              <a:gd name="adj1" fmla="val 50000"/>
              <a:gd name="adj2" fmla="val 137277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51" name="Rectangle 12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57263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Complemetation in Hybrids - Dominance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2"/>
          <p:cNvSpPr>
            <a:spLocks noChangeShapeType="1"/>
          </p:cNvSpPr>
          <p:nvPr/>
        </p:nvSpPr>
        <p:spPr bwMode="auto">
          <a:xfrm>
            <a:off x="304800" y="16764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1" name="Line 3"/>
          <p:cNvSpPr>
            <a:spLocks noChangeShapeType="1"/>
          </p:cNvSpPr>
          <p:nvPr/>
        </p:nvSpPr>
        <p:spPr bwMode="auto">
          <a:xfrm>
            <a:off x="304800" y="22098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 rot="7137">
            <a:off x="1371600" y="1447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4495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Weak/defective Homozygous Alleles</a:t>
            </a:r>
            <a:endParaRPr lang="en-GB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7137">
            <a:off x="1371600" y="1981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1676400" y="22860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38020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Abundant Weakly Active Protein</a:t>
            </a:r>
            <a:endParaRPr lang="en-GB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4648200" y="16764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4648200" y="22098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9" name="AutoShape 11"/>
          <p:cNvSpPr>
            <a:spLocks noChangeArrowheads="1"/>
          </p:cNvSpPr>
          <p:nvPr/>
        </p:nvSpPr>
        <p:spPr bwMode="auto">
          <a:xfrm rot="7137">
            <a:off x="5713413" y="1598613"/>
            <a:ext cx="976312" cy="153987"/>
          </a:xfrm>
          <a:prstGeom prst="rightArrow">
            <a:avLst>
              <a:gd name="adj1" fmla="val 50000"/>
              <a:gd name="adj2" fmla="val 158506"/>
            </a:avLst>
          </a:prstGeom>
          <a:solidFill>
            <a:srgbClr val="00CC00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4495800" y="1066800"/>
            <a:ext cx="4495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Complementing Heterozygous Alleles</a:t>
            </a:r>
            <a:endParaRPr lang="en-GB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6019800" y="22860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5345113" y="2895600"/>
            <a:ext cx="1766887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Active Protein</a:t>
            </a:r>
            <a:endParaRPr lang="en-GB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 rot="7137">
            <a:off x="5715000" y="2133600"/>
            <a:ext cx="976313" cy="153988"/>
          </a:xfrm>
          <a:prstGeom prst="rightArrow">
            <a:avLst>
              <a:gd name="adj1" fmla="val 50000"/>
              <a:gd name="adj2" fmla="val 158505"/>
            </a:avLst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914400" y="36576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914400" y="5257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 rot="-5400000">
            <a:off x="186532" y="4156868"/>
            <a:ext cx="10604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Activity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1143000" y="5334000"/>
            <a:ext cx="274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Condition (temp, pH, etc) 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4781550" y="36576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>
            <a:off x="4781550" y="5257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 rot="-5400000">
            <a:off x="4053682" y="4156868"/>
            <a:ext cx="10604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Activity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010150" y="5334000"/>
            <a:ext cx="274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Condition (temp, pH, etc) </a:t>
            </a:r>
            <a:endParaRPr lang="en-GB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92" name="AutoShape 24"/>
          <p:cNvSpPr>
            <a:spLocks/>
          </p:cNvSpPr>
          <p:nvPr/>
        </p:nvSpPr>
        <p:spPr bwMode="auto">
          <a:xfrm rot="5400000">
            <a:off x="2171700" y="36195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93" name="AutoShape 25"/>
          <p:cNvSpPr>
            <a:spLocks/>
          </p:cNvSpPr>
          <p:nvPr/>
        </p:nvSpPr>
        <p:spPr bwMode="auto">
          <a:xfrm rot="5400000">
            <a:off x="6448425" y="3209925"/>
            <a:ext cx="152400" cy="1809750"/>
          </a:xfrm>
          <a:prstGeom prst="leftBrace">
            <a:avLst>
              <a:gd name="adj1" fmla="val 98958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1600200" y="3702050"/>
            <a:ext cx="1981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Activity Range</a:t>
            </a:r>
            <a:endParaRPr lang="en-GB" sz="1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5791200" y="3702050"/>
            <a:ext cx="1981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Activity Range</a:t>
            </a:r>
            <a:endParaRPr lang="en-GB" sz="1600" b="1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535113" y="4718050"/>
            <a:ext cx="1457325" cy="536575"/>
            <a:chOff x="967" y="2972"/>
            <a:chExt cx="918" cy="338"/>
          </a:xfrm>
        </p:grpSpPr>
        <p:sp>
          <p:nvSpPr>
            <p:cNvPr id="109662" name="Line 29"/>
            <p:cNvSpPr>
              <a:spLocks noChangeShapeType="1"/>
            </p:cNvSpPr>
            <p:nvPr/>
          </p:nvSpPr>
          <p:spPr bwMode="auto">
            <a:xfrm flipH="1" flipV="1">
              <a:off x="1449" y="2986"/>
              <a:ext cx="51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63" name="Line 30"/>
            <p:cNvSpPr>
              <a:spLocks noChangeShapeType="1"/>
            </p:cNvSpPr>
            <p:nvPr/>
          </p:nvSpPr>
          <p:spPr bwMode="auto">
            <a:xfrm flipV="1">
              <a:off x="983" y="3272"/>
              <a:ext cx="7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64" name="Line 31"/>
            <p:cNvSpPr>
              <a:spLocks noChangeShapeType="1"/>
            </p:cNvSpPr>
            <p:nvPr/>
          </p:nvSpPr>
          <p:spPr bwMode="auto">
            <a:xfrm flipV="1">
              <a:off x="1402" y="2986"/>
              <a:ext cx="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65" name="Line 32"/>
            <p:cNvSpPr>
              <a:spLocks noChangeShapeType="1"/>
            </p:cNvSpPr>
            <p:nvPr/>
          </p:nvSpPr>
          <p:spPr bwMode="auto">
            <a:xfrm flipV="1">
              <a:off x="1352" y="2988"/>
              <a:ext cx="51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66" name="Line 33"/>
            <p:cNvSpPr>
              <a:spLocks noChangeShapeType="1"/>
            </p:cNvSpPr>
            <p:nvPr/>
          </p:nvSpPr>
          <p:spPr bwMode="auto">
            <a:xfrm flipV="1">
              <a:off x="1298" y="3003"/>
              <a:ext cx="55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67" name="Line 34"/>
            <p:cNvSpPr>
              <a:spLocks noChangeShapeType="1"/>
            </p:cNvSpPr>
            <p:nvPr/>
          </p:nvSpPr>
          <p:spPr bwMode="auto">
            <a:xfrm flipV="1">
              <a:off x="1238" y="3030"/>
              <a:ext cx="58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68" name="Line 35"/>
            <p:cNvSpPr>
              <a:spLocks noChangeShapeType="1"/>
            </p:cNvSpPr>
            <p:nvPr/>
          </p:nvSpPr>
          <p:spPr bwMode="auto">
            <a:xfrm flipV="1">
              <a:off x="1183" y="3072"/>
              <a:ext cx="56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69" name="Line 36"/>
            <p:cNvSpPr>
              <a:spLocks noChangeShapeType="1"/>
            </p:cNvSpPr>
            <p:nvPr/>
          </p:nvSpPr>
          <p:spPr bwMode="auto">
            <a:xfrm flipV="1">
              <a:off x="1122" y="3132"/>
              <a:ext cx="6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70" name="Line 37"/>
            <p:cNvSpPr>
              <a:spLocks noChangeShapeType="1"/>
            </p:cNvSpPr>
            <p:nvPr/>
          </p:nvSpPr>
          <p:spPr bwMode="auto">
            <a:xfrm flipV="1">
              <a:off x="1056" y="3199"/>
              <a:ext cx="6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71" name="Oval 38"/>
            <p:cNvSpPr>
              <a:spLocks noChangeArrowheads="1"/>
            </p:cNvSpPr>
            <p:nvPr/>
          </p:nvSpPr>
          <p:spPr bwMode="auto">
            <a:xfrm>
              <a:off x="1047" y="3254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2" name="Oval 39"/>
            <p:cNvSpPr>
              <a:spLocks noChangeArrowheads="1"/>
            </p:cNvSpPr>
            <p:nvPr/>
          </p:nvSpPr>
          <p:spPr bwMode="auto">
            <a:xfrm>
              <a:off x="1110" y="318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3" name="Oval 40"/>
            <p:cNvSpPr>
              <a:spLocks noChangeArrowheads="1"/>
            </p:cNvSpPr>
            <p:nvPr/>
          </p:nvSpPr>
          <p:spPr bwMode="auto">
            <a:xfrm>
              <a:off x="1388" y="297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4" name="Oval 41"/>
            <p:cNvSpPr>
              <a:spLocks noChangeArrowheads="1"/>
            </p:cNvSpPr>
            <p:nvPr/>
          </p:nvSpPr>
          <p:spPr bwMode="auto">
            <a:xfrm>
              <a:off x="1284" y="301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5" name="Oval 42"/>
            <p:cNvSpPr>
              <a:spLocks noChangeArrowheads="1"/>
            </p:cNvSpPr>
            <p:nvPr/>
          </p:nvSpPr>
          <p:spPr bwMode="auto">
            <a:xfrm>
              <a:off x="1224" y="3059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6" name="Oval 43"/>
            <p:cNvSpPr>
              <a:spLocks noChangeArrowheads="1"/>
            </p:cNvSpPr>
            <p:nvPr/>
          </p:nvSpPr>
          <p:spPr bwMode="auto">
            <a:xfrm>
              <a:off x="1170" y="3116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7" name="Oval 44"/>
            <p:cNvSpPr>
              <a:spLocks noChangeArrowheads="1"/>
            </p:cNvSpPr>
            <p:nvPr/>
          </p:nvSpPr>
          <p:spPr bwMode="auto">
            <a:xfrm>
              <a:off x="1338" y="2990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8" name="Oval 45"/>
            <p:cNvSpPr>
              <a:spLocks noChangeArrowheads="1"/>
            </p:cNvSpPr>
            <p:nvPr/>
          </p:nvSpPr>
          <p:spPr bwMode="auto">
            <a:xfrm>
              <a:off x="1438" y="297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79" name="Oval 46"/>
            <p:cNvSpPr>
              <a:spLocks noChangeArrowheads="1"/>
            </p:cNvSpPr>
            <p:nvPr/>
          </p:nvSpPr>
          <p:spPr bwMode="auto">
            <a:xfrm>
              <a:off x="967" y="3280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80" name="Line 47"/>
            <p:cNvSpPr>
              <a:spLocks noChangeShapeType="1"/>
            </p:cNvSpPr>
            <p:nvPr/>
          </p:nvSpPr>
          <p:spPr bwMode="auto">
            <a:xfrm flipH="1" flipV="1">
              <a:off x="1790" y="3270"/>
              <a:ext cx="7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81" name="Line 48"/>
            <p:cNvSpPr>
              <a:spLocks noChangeShapeType="1"/>
            </p:cNvSpPr>
            <p:nvPr/>
          </p:nvSpPr>
          <p:spPr bwMode="auto">
            <a:xfrm flipH="1" flipV="1">
              <a:off x="1499" y="3001"/>
              <a:ext cx="55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82" name="Line 49"/>
            <p:cNvSpPr>
              <a:spLocks noChangeShapeType="1"/>
            </p:cNvSpPr>
            <p:nvPr/>
          </p:nvSpPr>
          <p:spPr bwMode="auto">
            <a:xfrm flipH="1" flipV="1">
              <a:off x="1556" y="3028"/>
              <a:ext cx="58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83" name="Line 50"/>
            <p:cNvSpPr>
              <a:spLocks noChangeShapeType="1"/>
            </p:cNvSpPr>
            <p:nvPr/>
          </p:nvSpPr>
          <p:spPr bwMode="auto">
            <a:xfrm flipH="1" flipV="1">
              <a:off x="1613" y="3070"/>
              <a:ext cx="56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84" name="Line 51"/>
            <p:cNvSpPr>
              <a:spLocks noChangeShapeType="1"/>
            </p:cNvSpPr>
            <p:nvPr/>
          </p:nvSpPr>
          <p:spPr bwMode="auto">
            <a:xfrm flipH="1" flipV="1">
              <a:off x="1670" y="3130"/>
              <a:ext cx="6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85" name="Line 52"/>
            <p:cNvSpPr>
              <a:spLocks noChangeShapeType="1"/>
            </p:cNvSpPr>
            <p:nvPr/>
          </p:nvSpPr>
          <p:spPr bwMode="auto">
            <a:xfrm flipH="1" flipV="1">
              <a:off x="1734" y="3197"/>
              <a:ext cx="6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86" name="Oval 53"/>
            <p:cNvSpPr>
              <a:spLocks noChangeArrowheads="1"/>
            </p:cNvSpPr>
            <p:nvPr/>
          </p:nvSpPr>
          <p:spPr bwMode="auto">
            <a:xfrm flipH="1">
              <a:off x="1775" y="3252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87" name="Oval 54"/>
            <p:cNvSpPr>
              <a:spLocks noChangeArrowheads="1"/>
            </p:cNvSpPr>
            <p:nvPr/>
          </p:nvSpPr>
          <p:spPr bwMode="auto">
            <a:xfrm flipH="1">
              <a:off x="1715" y="3180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88" name="Oval 55"/>
            <p:cNvSpPr>
              <a:spLocks noChangeArrowheads="1"/>
            </p:cNvSpPr>
            <p:nvPr/>
          </p:nvSpPr>
          <p:spPr bwMode="auto">
            <a:xfrm flipH="1">
              <a:off x="1541" y="3012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89" name="Oval 56"/>
            <p:cNvSpPr>
              <a:spLocks noChangeArrowheads="1"/>
            </p:cNvSpPr>
            <p:nvPr/>
          </p:nvSpPr>
          <p:spPr bwMode="auto">
            <a:xfrm flipH="1">
              <a:off x="1601" y="3057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90" name="Oval 57"/>
            <p:cNvSpPr>
              <a:spLocks noChangeArrowheads="1"/>
            </p:cNvSpPr>
            <p:nvPr/>
          </p:nvSpPr>
          <p:spPr bwMode="auto">
            <a:xfrm flipH="1">
              <a:off x="1655" y="3114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91" name="Oval 58"/>
            <p:cNvSpPr>
              <a:spLocks noChangeArrowheads="1"/>
            </p:cNvSpPr>
            <p:nvPr/>
          </p:nvSpPr>
          <p:spPr bwMode="auto">
            <a:xfrm flipH="1">
              <a:off x="1487" y="2988"/>
              <a:ext cx="27" cy="2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92" name="Oval 59"/>
            <p:cNvSpPr>
              <a:spLocks noChangeArrowheads="1"/>
            </p:cNvSpPr>
            <p:nvPr/>
          </p:nvSpPr>
          <p:spPr bwMode="auto">
            <a:xfrm flipH="1">
              <a:off x="1855" y="3278"/>
              <a:ext cx="30" cy="3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437188" y="4389438"/>
            <a:ext cx="1471612" cy="831850"/>
            <a:chOff x="3425" y="2765"/>
            <a:chExt cx="927" cy="524"/>
          </a:xfrm>
        </p:grpSpPr>
        <p:sp>
          <p:nvSpPr>
            <p:cNvPr id="109631" name="Line 61"/>
            <p:cNvSpPr>
              <a:spLocks noChangeShapeType="1"/>
            </p:cNvSpPr>
            <p:nvPr/>
          </p:nvSpPr>
          <p:spPr bwMode="auto">
            <a:xfrm flipH="1" flipV="1">
              <a:off x="3914" y="2778"/>
              <a:ext cx="5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2" name="Line 62"/>
            <p:cNvSpPr>
              <a:spLocks noChangeShapeType="1"/>
            </p:cNvSpPr>
            <p:nvPr/>
          </p:nvSpPr>
          <p:spPr bwMode="auto">
            <a:xfrm flipV="1">
              <a:off x="3448" y="3239"/>
              <a:ext cx="79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3" name="Line 63"/>
            <p:cNvSpPr>
              <a:spLocks noChangeShapeType="1"/>
            </p:cNvSpPr>
            <p:nvPr/>
          </p:nvSpPr>
          <p:spPr bwMode="auto">
            <a:xfrm flipV="1">
              <a:off x="3867" y="2778"/>
              <a:ext cx="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4" name="Line 64"/>
            <p:cNvSpPr>
              <a:spLocks noChangeShapeType="1"/>
            </p:cNvSpPr>
            <p:nvPr/>
          </p:nvSpPr>
          <p:spPr bwMode="auto">
            <a:xfrm flipV="1">
              <a:off x="3817" y="2781"/>
              <a:ext cx="5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5" name="Line 65"/>
            <p:cNvSpPr>
              <a:spLocks noChangeShapeType="1"/>
            </p:cNvSpPr>
            <p:nvPr/>
          </p:nvSpPr>
          <p:spPr bwMode="auto">
            <a:xfrm flipV="1">
              <a:off x="3763" y="2805"/>
              <a:ext cx="55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6" name="Line 66"/>
            <p:cNvSpPr>
              <a:spLocks noChangeShapeType="1"/>
            </p:cNvSpPr>
            <p:nvPr/>
          </p:nvSpPr>
          <p:spPr bwMode="auto">
            <a:xfrm flipV="1">
              <a:off x="3703" y="2849"/>
              <a:ext cx="58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7" name="Line 67"/>
            <p:cNvSpPr>
              <a:spLocks noChangeShapeType="1"/>
            </p:cNvSpPr>
            <p:nvPr/>
          </p:nvSpPr>
          <p:spPr bwMode="auto">
            <a:xfrm flipV="1">
              <a:off x="3648" y="2916"/>
              <a:ext cx="56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8" name="Line 68"/>
            <p:cNvSpPr>
              <a:spLocks noChangeShapeType="1"/>
            </p:cNvSpPr>
            <p:nvPr/>
          </p:nvSpPr>
          <p:spPr bwMode="auto">
            <a:xfrm flipV="1">
              <a:off x="3587" y="3013"/>
              <a:ext cx="6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39" name="Line 69"/>
            <p:cNvSpPr>
              <a:spLocks noChangeShapeType="1"/>
            </p:cNvSpPr>
            <p:nvPr/>
          </p:nvSpPr>
          <p:spPr bwMode="auto">
            <a:xfrm flipV="1">
              <a:off x="3521" y="3121"/>
              <a:ext cx="62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0" name="Line 70"/>
            <p:cNvSpPr>
              <a:spLocks noChangeShapeType="1"/>
            </p:cNvSpPr>
            <p:nvPr/>
          </p:nvSpPr>
          <p:spPr bwMode="auto">
            <a:xfrm flipH="1" flipV="1">
              <a:off x="4255" y="3236"/>
              <a:ext cx="79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1" name="Line 71"/>
            <p:cNvSpPr>
              <a:spLocks noChangeShapeType="1"/>
            </p:cNvSpPr>
            <p:nvPr/>
          </p:nvSpPr>
          <p:spPr bwMode="auto">
            <a:xfrm flipH="1" flipV="1">
              <a:off x="3964" y="2802"/>
              <a:ext cx="55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2" name="Line 72"/>
            <p:cNvSpPr>
              <a:spLocks noChangeShapeType="1"/>
            </p:cNvSpPr>
            <p:nvPr/>
          </p:nvSpPr>
          <p:spPr bwMode="auto">
            <a:xfrm flipH="1" flipV="1">
              <a:off x="4021" y="2845"/>
              <a:ext cx="58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3" name="Line 73"/>
            <p:cNvSpPr>
              <a:spLocks noChangeShapeType="1"/>
            </p:cNvSpPr>
            <p:nvPr/>
          </p:nvSpPr>
          <p:spPr bwMode="auto">
            <a:xfrm flipH="1" flipV="1">
              <a:off x="4078" y="2913"/>
              <a:ext cx="56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4" name="Line 74"/>
            <p:cNvSpPr>
              <a:spLocks noChangeShapeType="1"/>
            </p:cNvSpPr>
            <p:nvPr/>
          </p:nvSpPr>
          <p:spPr bwMode="auto">
            <a:xfrm flipH="1" flipV="1">
              <a:off x="4135" y="3010"/>
              <a:ext cx="6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5" name="Line 75"/>
            <p:cNvSpPr>
              <a:spLocks noChangeShapeType="1"/>
            </p:cNvSpPr>
            <p:nvPr/>
          </p:nvSpPr>
          <p:spPr bwMode="auto">
            <a:xfrm flipH="1" flipV="1">
              <a:off x="4199" y="3118"/>
              <a:ext cx="62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46" name="Oval 76"/>
            <p:cNvSpPr>
              <a:spLocks noChangeArrowheads="1"/>
            </p:cNvSpPr>
            <p:nvPr/>
          </p:nvSpPr>
          <p:spPr bwMode="auto">
            <a:xfrm flipH="1">
              <a:off x="4006" y="2832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47" name="Oval 77"/>
            <p:cNvSpPr>
              <a:spLocks noChangeArrowheads="1"/>
            </p:cNvSpPr>
            <p:nvPr/>
          </p:nvSpPr>
          <p:spPr bwMode="auto">
            <a:xfrm flipH="1">
              <a:off x="3425" y="3262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48" name="Oval 78"/>
            <p:cNvSpPr>
              <a:spLocks noChangeArrowheads="1"/>
            </p:cNvSpPr>
            <p:nvPr/>
          </p:nvSpPr>
          <p:spPr bwMode="auto">
            <a:xfrm flipH="1">
              <a:off x="3507" y="3227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49" name="Oval 79"/>
            <p:cNvSpPr>
              <a:spLocks noChangeArrowheads="1"/>
            </p:cNvSpPr>
            <p:nvPr/>
          </p:nvSpPr>
          <p:spPr bwMode="auto">
            <a:xfrm flipH="1">
              <a:off x="3635" y="3001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0" name="Oval 80"/>
            <p:cNvSpPr>
              <a:spLocks noChangeArrowheads="1"/>
            </p:cNvSpPr>
            <p:nvPr/>
          </p:nvSpPr>
          <p:spPr bwMode="auto">
            <a:xfrm flipH="1">
              <a:off x="3688" y="2904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1" name="Oval 81"/>
            <p:cNvSpPr>
              <a:spLocks noChangeArrowheads="1"/>
            </p:cNvSpPr>
            <p:nvPr/>
          </p:nvSpPr>
          <p:spPr bwMode="auto">
            <a:xfrm flipH="1">
              <a:off x="3569" y="3106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2" name="Oval 82"/>
            <p:cNvSpPr>
              <a:spLocks noChangeArrowheads="1"/>
            </p:cNvSpPr>
            <p:nvPr/>
          </p:nvSpPr>
          <p:spPr bwMode="auto">
            <a:xfrm flipH="1">
              <a:off x="3750" y="2832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3" name="Oval 83"/>
            <p:cNvSpPr>
              <a:spLocks noChangeArrowheads="1"/>
            </p:cNvSpPr>
            <p:nvPr/>
          </p:nvSpPr>
          <p:spPr bwMode="auto">
            <a:xfrm flipH="1">
              <a:off x="3802" y="2793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4" name="Oval 84"/>
            <p:cNvSpPr>
              <a:spLocks noChangeArrowheads="1"/>
            </p:cNvSpPr>
            <p:nvPr/>
          </p:nvSpPr>
          <p:spPr bwMode="auto">
            <a:xfrm flipH="1">
              <a:off x="3854" y="2766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5" name="Oval 85"/>
            <p:cNvSpPr>
              <a:spLocks noChangeArrowheads="1"/>
            </p:cNvSpPr>
            <p:nvPr/>
          </p:nvSpPr>
          <p:spPr bwMode="auto">
            <a:xfrm flipH="1">
              <a:off x="3898" y="2765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6" name="Oval 86"/>
            <p:cNvSpPr>
              <a:spLocks noChangeArrowheads="1"/>
            </p:cNvSpPr>
            <p:nvPr/>
          </p:nvSpPr>
          <p:spPr bwMode="auto">
            <a:xfrm flipH="1">
              <a:off x="3949" y="2788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7" name="Oval 87"/>
            <p:cNvSpPr>
              <a:spLocks noChangeArrowheads="1"/>
            </p:cNvSpPr>
            <p:nvPr/>
          </p:nvSpPr>
          <p:spPr bwMode="auto">
            <a:xfrm flipH="1">
              <a:off x="4068" y="2904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8" name="Oval 88"/>
            <p:cNvSpPr>
              <a:spLocks noChangeArrowheads="1"/>
            </p:cNvSpPr>
            <p:nvPr/>
          </p:nvSpPr>
          <p:spPr bwMode="auto">
            <a:xfrm flipH="1">
              <a:off x="4122" y="2996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59" name="Oval 89"/>
            <p:cNvSpPr>
              <a:spLocks noChangeArrowheads="1"/>
            </p:cNvSpPr>
            <p:nvPr/>
          </p:nvSpPr>
          <p:spPr bwMode="auto">
            <a:xfrm flipH="1">
              <a:off x="4184" y="3103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60" name="Oval 90"/>
            <p:cNvSpPr>
              <a:spLocks noChangeArrowheads="1"/>
            </p:cNvSpPr>
            <p:nvPr/>
          </p:nvSpPr>
          <p:spPr bwMode="auto">
            <a:xfrm flipH="1">
              <a:off x="4249" y="3222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61" name="Oval 91"/>
            <p:cNvSpPr>
              <a:spLocks noChangeArrowheads="1"/>
            </p:cNvSpPr>
            <p:nvPr/>
          </p:nvSpPr>
          <p:spPr bwMode="auto">
            <a:xfrm flipH="1">
              <a:off x="4325" y="3258"/>
              <a:ext cx="27" cy="2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129338" y="4413250"/>
            <a:ext cx="1454150" cy="823913"/>
            <a:chOff x="3861" y="2780"/>
            <a:chExt cx="916" cy="519"/>
          </a:xfrm>
        </p:grpSpPr>
        <p:sp>
          <p:nvSpPr>
            <p:cNvPr id="109600" name="Line 93"/>
            <p:cNvSpPr>
              <a:spLocks noChangeShapeType="1"/>
            </p:cNvSpPr>
            <p:nvPr/>
          </p:nvSpPr>
          <p:spPr bwMode="auto">
            <a:xfrm flipH="1" flipV="1">
              <a:off x="4343" y="2790"/>
              <a:ext cx="5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1" name="Line 94"/>
            <p:cNvSpPr>
              <a:spLocks noChangeShapeType="1"/>
            </p:cNvSpPr>
            <p:nvPr/>
          </p:nvSpPr>
          <p:spPr bwMode="auto">
            <a:xfrm flipV="1">
              <a:off x="3877" y="3251"/>
              <a:ext cx="79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2" name="Line 95"/>
            <p:cNvSpPr>
              <a:spLocks noChangeShapeType="1"/>
            </p:cNvSpPr>
            <p:nvPr/>
          </p:nvSpPr>
          <p:spPr bwMode="auto">
            <a:xfrm flipV="1">
              <a:off x="4296" y="2790"/>
              <a:ext cx="5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3" name="Line 96"/>
            <p:cNvSpPr>
              <a:spLocks noChangeShapeType="1"/>
            </p:cNvSpPr>
            <p:nvPr/>
          </p:nvSpPr>
          <p:spPr bwMode="auto">
            <a:xfrm flipV="1">
              <a:off x="4246" y="2793"/>
              <a:ext cx="5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4" name="Line 97"/>
            <p:cNvSpPr>
              <a:spLocks noChangeShapeType="1"/>
            </p:cNvSpPr>
            <p:nvPr/>
          </p:nvSpPr>
          <p:spPr bwMode="auto">
            <a:xfrm flipV="1">
              <a:off x="4192" y="2817"/>
              <a:ext cx="55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5" name="Line 98"/>
            <p:cNvSpPr>
              <a:spLocks noChangeShapeType="1"/>
            </p:cNvSpPr>
            <p:nvPr/>
          </p:nvSpPr>
          <p:spPr bwMode="auto">
            <a:xfrm flipV="1">
              <a:off x="4132" y="2861"/>
              <a:ext cx="58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6" name="Line 99"/>
            <p:cNvSpPr>
              <a:spLocks noChangeShapeType="1"/>
            </p:cNvSpPr>
            <p:nvPr/>
          </p:nvSpPr>
          <p:spPr bwMode="auto">
            <a:xfrm flipV="1">
              <a:off x="4077" y="2928"/>
              <a:ext cx="56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7" name="Line 100"/>
            <p:cNvSpPr>
              <a:spLocks noChangeShapeType="1"/>
            </p:cNvSpPr>
            <p:nvPr/>
          </p:nvSpPr>
          <p:spPr bwMode="auto">
            <a:xfrm flipV="1">
              <a:off x="4016" y="3025"/>
              <a:ext cx="6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8" name="Line 101"/>
            <p:cNvSpPr>
              <a:spLocks noChangeShapeType="1"/>
            </p:cNvSpPr>
            <p:nvPr/>
          </p:nvSpPr>
          <p:spPr bwMode="auto">
            <a:xfrm flipV="1">
              <a:off x="3950" y="3133"/>
              <a:ext cx="62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09" name="Oval 102"/>
            <p:cNvSpPr>
              <a:spLocks noChangeArrowheads="1"/>
            </p:cNvSpPr>
            <p:nvPr/>
          </p:nvSpPr>
          <p:spPr bwMode="auto">
            <a:xfrm>
              <a:off x="3861" y="3272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10" name="Line 103"/>
            <p:cNvSpPr>
              <a:spLocks noChangeShapeType="1"/>
            </p:cNvSpPr>
            <p:nvPr/>
          </p:nvSpPr>
          <p:spPr bwMode="auto">
            <a:xfrm flipH="1" flipV="1">
              <a:off x="4684" y="3248"/>
              <a:ext cx="79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1" name="Line 104"/>
            <p:cNvSpPr>
              <a:spLocks noChangeShapeType="1"/>
            </p:cNvSpPr>
            <p:nvPr/>
          </p:nvSpPr>
          <p:spPr bwMode="auto">
            <a:xfrm flipH="1" flipV="1">
              <a:off x="4393" y="2814"/>
              <a:ext cx="55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2" name="Line 105"/>
            <p:cNvSpPr>
              <a:spLocks noChangeShapeType="1"/>
            </p:cNvSpPr>
            <p:nvPr/>
          </p:nvSpPr>
          <p:spPr bwMode="auto">
            <a:xfrm flipH="1" flipV="1">
              <a:off x="4450" y="2857"/>
              <a:ext cx="58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3" name="Line 106"/>
            <p:cNvSpPr>
              <a:spLocks noChangeShapeType="1"/>
            </p:cNvSpPr>
            <p:nvPr/>
          </p:nvSpPr>
          <p:spPr bwMode="auto">
            <a:xfrm flipH="1" flipV="1">
              <a:off x="4507" y="2925"/>
              <a:ext cx="56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4" name="Line 107"/>
            <p:cNvSpPr>
              <a:spLocks noChangeShapeType="1"/>
            </p:cNvSpPr>
            <p:nvPr/>
          </p:nvSpPr>
          <p:spPr bwMode="auto">
            <a:xfrm flipH="1" flipV="1">
              <a:off x="4564" y="3022"/>
              <a:ext cx="6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5" name="Line 108"/>
            <p:cNvSpPr>
              <a:spLocks noChangeShapeType="1"/>
            </p:cNvSpPr>
            <p:nvPr/>
          </p:nvSpPr>
          <p:spPr bwMode="auto">
            <a:xfrm flipH="1" flipV="1">
              <a:off x="4628" y="3130"/>
              <a:ext cx="62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16" name="Oval 109"/>
            <p:cNvSpPr>
              <a:spLocks noChangeArrowheads="1"/>
            </p:cNvSpPr>
            <p:nvPr/>
          </p:nvSpPr>
          <p:spPr bwMode="auto">
            <a:xfrm>
              <a:off x="3938" y="3235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17" name="Oval 110"/>
            <p:cNvSpPr>
              <a:spLocks noChangeArrowheads="1"/>
            </p:cNvSpPr>
            <p:nvPr/>
          </p:nvSpPr>
          <p:spPr bwMode="auto">
            <a:xfrm>
              <a:off x="3999" y="3122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18" name="Oval 111"/>
            <p:cNvSpPr>
              <a:spLocks noChangeArrowheads="1"/>
            </p:cNvSpPr>
            <p:nvPr/>
          </p:nvSpPr>
          <p:spPr bwMode="auto">
            <a:xfrm>
              <a:off x="4062" y="3014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19" name="Oval 112"/>
            <p:cNvSpPr>
              <a:spLocks noChangeArrowheads="1"/>
            </p:cNvSpPr>
            <p:nvPr/>
          </p:nvSpPr>
          <p:spPr bwMode="auto">
            <a:xfrm>
              <a:off x="4120" y="2917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0" name="Oval 113"/>
            <p:cNvSpPr>
              <a:spLocks noChangeArrowheads="1"/>
            </p:cNvSpPr>
            <p:nvPr/>
          </p:nvSpPr>
          <p:spPr bwMode="auto">
            <a:xfrm>
              <a:off x="4178" y="2847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1" name="Oval 114"/>
            <p:cNvSpPr>
              <a:spLocks noChangeArrowheads="1"/>
            </p:cNvSpPr>
            <p:nvPr/>
          </p:nvSpPr>
          <p:spPr bwMode="auto">
            <a:xfrm>
              <a:off x="4234" y="2804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2" name="Oval 115"/>
            <p:cNvSpPr>
              <a:spLocks noChangeArrowheads="1"/>
            </p:cNvSpPr>
            <p:nvPr/>
          </p:nvSpPr>
          <p:spPr bwMode="auto">
            <a:xfrm>
              <a:off x="4285" y="2781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3" name="Oval 116"/>
            <p:cNvSpPr>
              <a:spLocks noChangeArrowheads="1"/>
            </p:cNvSpPr>
            <p:nvPr/>
          </p:nvSpPr>
          <p:spPr bwMode="auto">
            <a:xfrm>
              <a:off x="4332" y="2780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4" name="Oval 117"/>
            <p:cNvSpPr>
              <a:spLocks noChangeArrowheads="1"/>
            </p:cNvSpPr>
            <p:nvPr/>
          </p:nvSpPr>
          <p:spPr bwMode="auto">
            <a:xfrm>
              <a:off x="4382" y="2803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5" name="Oval 118"/>
            <p:cNvSpPr>
              <a:spLocks noChangeArrowheads="1"/>
            </p:cNvSpPr>
            <p:nvPr/>
          </p:nvSpPr>
          <p:spPr bwMode="auto">
            <a:xfrm>
              <a:off x="4432" y="2841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6" name="Oval 119"/>
            <p:cNvSpPr>
              <a:spLocks noChangeArrowheads="1"/>
            </p:cNvSpPr>
            <p:nvPr/>
          </p:nvSpPr>
          <p:spPr bwMode="auto">
            <a:xfrm>
              <a:off x="4495" y="2916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7" name="Oval 120"/>
            <p:cNvSpPr>
              <a:spLocks noChangeArrowheads="1"/>
            </p:cNvSpPr>
            <p:nvPr/>
          </p:nvSpPr>
          <p:spPr bwMode="auto">
            <a:xfrm>
              <a:off x="4549" y="3008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8" name="Oval 121"/>
            <p:cNvSpPr>
              <a:spLocks noChangeArrowheads="1"/>
            </p:cNvSpPr>
            <p:nvPr/>
          </p:nvSpPr>
          <p:spPr bwMode="auto">
            <a:xfrm>
              <a:off x="4612" y="3116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29" name="Oval 122"/>
            <p:cNvSpPr>
              <a:spLocks noChangeArrowheads="1"/>
            </p:cNvSpPr>
            <p:nvPr/>
          </p:nvSpPr>
          <p:spPr bwMode="auto">
            <a:xfrm>
              <a:off x="4675" y="3234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630" name="Oval 123"/>
            <p:cNvSpPr>
              <a:spLocks noChangeArrowheads="1"/>
            </p:cNvSpPr>
            <p:nvPr/>
          </p:nvSpPr>
          <p:spPr bwMode="auto">
            <a:xfrm>
              <a:off x="4749" y="3269"/>
              <a:ext cx="28" cy="2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9599" name="Rectangle 12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57263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Complemetation in Hybrids - Over-Dominance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Thanks for your Attention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457325"/>
            <a:ext cx="8305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3333FF"/>
                </a:solidFill>
              </a:rPr>
              <a:t>Questions &amp; Comments Appreciated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solidFill>
                <a:srgbClr val="3333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dirty="0" err="1" smtClean="0">
                <a:solidFill>
                  <a:srgbClr val="3333FF"/>
                </a:solidFill>
              </a:rPr>
              <a:t>sgoff@iplantcollaborative.org</a:t>
            </a:r>
            <a:endParaRPr lang="en-US" sz="2800" dirty="0" smtClean="0">
              <a:solidFill>
                <a:srgbClr val="3333FF"/>
              </a:solidFill>
            </a:endParaRPr>
          </a:p>
          <a:p>
            <a:pPr algn="ctr" eaLnBrk="1" hangingPunct="1">
              <a:buFontTx/>
              <a:buNone/>
            </a:pPr>
            <a:endParaRPr lang="en-US" sz="2800" dirty="0" smtClean="0">
              <a:solidFill>
                <a:srgbClr val="3333FF"/>
              </a:solidFill>
            </a:endParaRPr>
          </a:p>
          <a:p>
            <a:pPr algn="ctr" eaLnBrk="1" hangingPunct="1">
              <a:buFontTx/>
              <a:buNone/>
            </a:pPr>
            <a:endParaRPr lang="en-US" sz="2800" dirty="0" smtClean="0">
              <a:solidFill>
                <a:srgbClr val="3333FF"/>
              </a:solidFill>
            </a:endParaRPr>
          </a:p>
        </p:txBody>
      </p:sp>
      <p:pic>
        <p:nvPicPr>
          <p:cNvPr id="115716" name="Picture 4" descr="Diat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-42375" r="-42375"/>
          <a:stretch>
            <a:fillRect/>
          </a:stretch>
        </p:blipFill>
        <p:spPr bwMode="auto">
          <a:xfrm>
            <a:off x="5037138" y="4087813"/>
            <a:ext cx="3784600" cy="20843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15717" name="Picture 6" descr="connections cov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40175"/>
            <a:ext cx="1711325" cy="22812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7800"/>
            <a:ext cx="9144000" cy="812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smtClean="0"/>
              <a:t>Understanding Yield - Maize Hybrid Vigor</a:t>
            </a:r>
          </a:p>
        </p:txBody>
      </p:sp>
      <p:pic>
        <p:nvPicPr>
          <p:cNvPr id="60419" name="Picture 3" descr="heterosis-1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1066800" y="1371600"/>
            <a:ext cx="33797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eterosis-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876800" y="1371600"/>
            <a:ext cx="3362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5375275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-111" charset="0"/>
              </a:rPr>
              <a:t>Inbreds (12th generation)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181600" y="5375275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-111" charset="0"/>
              </a:rPr>
              <a:t>First generation hybrid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738438" y="5943600"/>
            <a:ext cx="427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-111" charset="0"/>
              </a:rPr>
              <a:t>(Nebraska Agricultural Experiment Station, 1922)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Maize Yields Over </a:t>
            </a:r>
            <a:r>
              <a:rPr lang="en-US" sz="3600" b="1" dirty="0">
                <a:solidFill>
                  <a:srgbClr val="000000"/>
                </a:solidFill>
              </a:rPr>
              <a:t>Decades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7227888" y="5419725"/>
            <a:ext cx="341312" cy="1588"/>
          </a:xfrm>
          <a:prstGeom prst="line">
            <a:avLst/>
          </a:prstGeom>
          <a:noFill/>
          <a:ln w="7938">
            <a:solidFill>
              <a:srgbClr val="00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22538" y="2336800"/>
            <a:ext cx="5049837" cy="305117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2520950" y="2371725"/>
            <a:ext cx="1588" cy="3025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490788" y="2355850"/>
            <a:ext cx="174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90788" y="5402263"/>
            <a:ext cx="5075237" cy="80962"/>
            <a:chOff x="1281" y="2483"/>
            <a:chExt cx="2824" cy="38"/>
          </a:xfrm>
        </p:grpSpPr>
        <p:sp>
          <p:nvSpPr>
            <p:cNvPr id="54329" name="Line 8"/>
            <p:cNvSpPr>
              <a:spLocks noChangeShapeType="1"/>
            </p:cNvSpPr>
            <p:nvPr/>
          </p:nvSpPr>
          <p:spPr bwMode="auto">
            <a:xfrm>
              <a:off x="1281" y="2491"/>
              <a:ext cx="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9"/>
            <p:cNvSpPr>
              <a:spLocks noChangeShapeType="1"/>
            </p:cNvSpPr>
            <p:nvPr/>
          </p:nvSpPr>
          <p:spPr bwMode="auto">
            <a:xfrm>
              <a:off x="1307" y="2491"/>
              <a:ext cx="261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10"/>
            <p:cNvSpPr>
              <a:spLocks noChangeShapeType="1"/>
            </p:cNvSpPr>
            <p:nvPr/>
          </p:nvSpPr>
          <p:spPr bwMode="auto">
            <a:xfrm flipV="1">
              <a:off x="1297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11"/>
            <p:cNvSpPr>
              <a:spLocks noChangeShapeType="1"/>
            </p:cNvSpPr>
            <p:nvPr/>
          </p:nvSpPr>
          <p:spPr bwMode="auto">
            <a:xfrm flipV="1">
              <a:off x="1609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Line 12"/>
            <p:cNvSpPr>
              <a:spLocks noChangeShapeType="1"/>
            </p:cNvSpPr>
            <p:nvPr/>
          </p:nvSpPr>
          <p:spPr bwMode="auto">
            <a:xfrm flipV="1">
              <a:off x="1920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4" name="Line 13"/>
            <p:cNvSpPr>
              <a:spLocks noChangeShapeType="1"/>
            </p:cNvSpPr>
            <p:nvPr/>
          </p:nvSpPr>
          <p:spPr bwMode="auto">
            <a:xfrm flipV="1">
              <a:off x="2232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5" name="Line 14"/>
            <p:cNvSpPr>
              <a:spLocks noChangeShapeType="1"/>
            </p:cNvSpPr>
            <p:nvPr/>
          </p:nvSpPr>
          <p:spPr bwMode="auto">
            <a:xfrm flipV="1">
              <a:off x="2542" y="2483"/>
              <a:ext cx="2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6" name="Line 15"/>
            <p:cNvSpPr>
              <a:spLocks noChangeShapeType="1"/>
            </p:cNvSpPr>
            <p:nvPr/>
          </p:nvSpPr>
          <p:spPr bwMode="auto">
            <a:xfrm flipV="1">
              <a:off x="2859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7" name="Line 16"/>
            <p:cNvSpPr>
              <a:spLocks noChangeShapeType="1"/>
            </p:cNvSpPr>
            <p:nvPr/>
          </p:nvSpPr>
          <p:spPr bwMode="auto">
            <a:xfrm flipV="1">
              <a:off x="3171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8" name="Line 17"/>
            <p:cNvSpPr>
              <a:spLocks noChangeShapeType="1"/>
            </p:cNvSpPr>
            <p:nvPr/>
          </p:nvSpPr>
          <p:spPr bwMode="auto">
            <a:xfrm flipV="1">
              <a:off x="3481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Line 18"/>
            <p:cNvSpPr>
              <a:spLocks noChangeShapeType="1"/>
            </p:cNvSpPr>
            <p:nvPr/>
          </p:nvSpPr>
          <p:spPr bwMode="auto">
            <a:xfrm flipV="1">
              <a:off x="3793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0" name="Line 19"/>
            <p:cNvSpPr>
              <a:spLocks noChangeShapeType="1"/>
            </p:cNvSpPr>
            <p:nvPr/>
          </p:nvSpPr>
          <p:spPr bwMode="auto">
            <a:xfrm flipV="1">
              <a:off x="4104" y="2483"/>
              <a:ext cx="1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0" name="Rectangle 20"/>
          <p:cNvSpPr>
            <a:spLocks noChangeArrowheads="1"/>
          </p:cNvSpPr>
          <p:nvPr/>
        </p:nvSpPr>
        <p:spPr bwMode="auto">
          <a:xfrm>
            <a:off x="2249488" y="5294313"/>
            <a:ext cx="209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1" name="Rectangle 21"/>
          <p:cNvSpPr>
            <a:spLocks noChangeArrowheads="1"/>
          </p:cNvSpPr>
          <p:nvPr/>
        </p:nvSpPr>
        <p:spPr bwMode="auto">
          <a:xfrm>
            <a:off x="2316163" y="5341938"/>
            <a:ext cx="71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82" name="Rectangle 22"/>
          <p:cNvSpPr>
            <a:spLocks noChangeArrowheads="1"/>
          </p:cNvSpPr>
          <p:nvPr/>
        </p:nvSpPr>
        <p:spPr bwMode="auto">
          <a:xfrm>
            <a:off x="2079625" y="2238375"/>
            <a:ext cx="365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3" name="Rectangle 23"/>
          <p:cNvSpPr>
            <a:spLocks noChangeArrowheads="1"/>
          </p:cNvSpPr>
          <p:nvPr/>
        </p:nvSpPr>
        <p:spPr bwMode="auto">
          <a:xfrm>
            <a:off x="2146300" y="2287588"/>
            <a:ext cx="2143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0925" y="5475288"/>
            <a:ext cx="5527675" cy="239712"/>
            <a:chOff x="1187" y="2517"/>
            <a:chExt cx="3075" cy="113"/>
          </a:xfrm>
        </p:grpSpPr>
        <p:sp>
          <p:nvSpPr>
            <p:cNvPr id="54309" name="Rectangle 25"/>
            <p:cNvSpPr>
              <a:spLocks noChangeArrowheads="1"/>
            </p:cNvSpPr>
            <p:nvPr/>
          </p:nvSpPr>
          <p:spPr bwMode="auto">
            <a:xfrm>
              <a:off x="1187" y="2517"/>
              <a:ext cx="2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0" name="Rectangle 26"/>
            <p:cNvSpPr>
              <a:spLocks noChangeArrowheads="1"/>
            </p:cNvSpPr>
            <p:nvPr/>
          </p:nvSpPr>
          <p:spPr bwMode="auto">
            <a:xfrm>
              <a:off x="1207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1920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11" name="Rectangle 27"/>
            <p:cNvSpPr>
              <a:spLocks noChangeArrowheads="1"/>
            </p:cNvSpPr>
            <p:nvPr/>
          </p:nvSpPr>
          <p:spPr bwMode="auto">
            <a:xfrm>
              <a:off x="1500" y="2517"/>
              <a:ext cx="2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2" name="Rectangle 28"/>
            <p:cNvSpPr>
              <a:spLocks noChangeArrowheads="1"/>
            </p:cNvSpPr>
            <p:nvPr/>
          </p:nvSpPr>
          <p:spPr bwMode="auto">
            <a:xfrm>
              <a:off x="1520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1930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13" name="Rectangle 29"/>
            <p:cNvSpPr>
              <a:spLocks noChangeArrowheads="1"/>
            </p:cNvSpPr>
            <p:nvPr/>
          </p:nvSpPr>
          <p:spPr bwMode="auto">
            <a:xfrm>
              <a:off x="1811" y="2517"/>
              <a:ext cx="2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4" name="Rectangle 30"/>
            <p:cNvSpPr>
              <a:spLocks noChangeArrowheads="1"/>
            </p:cNvSpPr>
            <p:nvPr/>
          </p:nvSpPr>
          <p:spPr bwMode="auto">
            <a:xfrm>
              <a:off x="1831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1940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15" name="Rectangle 31"/>
            <p:cNvSpPr>
              <a:spLocks noChangeArrowheads="1"/>
            </p:cNvSpPr>
            <p:nvPr/>
          </p:nvSpPr>
          <p:spPr bwMode="auto">
            <a:xfrm>
              <a:off x="2122" y="2517"/>
              <a:ext cx="2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6" name="Rectangle 32"/>
            <p:cNvSpPr>
              <a:spLocks noChangeArrowheads="1"/>
            </p:cNvSpPr>
            <p:nvPr/>
          </p:nvSpPr>
          <p:spPr bwMode="auto">
            <a:xfrm>
              <a:off x="2143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1950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17" name="Rectangle 33"/>
            <p:cNvSpPr>
              <a:spLocks noChangeArrowheads="1"/>
            </p:cNvSpPr>
            <p:nvPr/>
          </p:nvSpPr>
          <p:spPr bwMode="auto">
            <a:xfrm>
              <a:off x="2435" y="2517"/>
              <a:ext cx="2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8" name="Rectangle 34"/>
            <p:cNvSpPr>
              <a:spLocks noChangeArrowheads="1"/>
            </p:cNvSpPr>
            <p:nvPr/>
          </p:nvSpPr>
          <p:spPr bwMode="auto">
            <a:xfrm>
              <a:off x="2455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1960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19" name="Rectangle 35"/>
            <p:cNvSpPr>
              <a:spLocks noChangeArrowheads="1"/>
            </p:cNvSpPr>
            <p:nvPr/>
          </p:nvSpPr>
          <p:spPr bwMode="auto">
            <a:xfrm>
              <a:off x="2751" y="2517"/>
              <a:ext cx="2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20" name="Rectangle 36"/>
            <p:cNvSpPr>
              <a:spLocks noChangeArrowheads="1"/>
            </p:cNvSpPr>
            <p:nvPr/>
          </p:nvSpPr>
          <p:spPr bwMode="auto">
            <a:xfrm>
              <a:off x="2771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21" name="Rectangle 37"/>
            <p:cNvSpPr>
              <a:spLocks noChangeArrowheads="1"/>
            </p:cNvSpPr>
            <p:nvPr/>
          </p:nvSpPr>
          <p:spPr bwMode="auto">
            <a:xfrm>
              <a:off x="3063" y="2517"/>
              <a:ext cx="2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22" name="Rectangle 38"/>
            <p:cNvSpPr>
              <a:spLocks noChangeArrowheads="1"/>
            </p:cNvSpPr>
            <p:nvPr/>
          </p:nvSpPr>
          <p:spPr bwMode="auto">
            <a:xfrm>
              <a:off x="3084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1980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23" name="Rectangle 39"/>
            <p:cNvSpPr>
              <a:spLocks noChangeArrowheads="1"/>
            </p:cNvSpPr>
            <p:nvPr/>
          </p:nvSpPr>
          <p:spPr bwMode="auto">
            <a:xfrm>
              <a:off x="3375" y="2517"/>
              <a:ext cx="2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24" name="Rectangle 40"/>
            <p:cNvSpPr>
              <a:spLocks noChangeArrowheads="1"/>
            </p:cNvSpPr>
            <p:nvPr/>
          </p:nvSpPr>
          <p:spPr bwMode="auto">
            <a:xfrm>
              <a:off x="3396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1990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25" name="Rectangle 41"/>
            <p:cNvSpPr>
              <a:spLocks noChangeArrowheads="1"/>
            </p:cNvSpPr>
            <p:nvPr/>
          </p:nvSpPr>
          <p:spPr bwMode="auto">
            <a:xfrm>
              <a:off x="3687" y="2517"/>
              <a:ext cx="2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26" name="Rectangle 42"/>
            <p:cNvSpPr>
              <a:spLocks noChangeArrowheads="1"/>
            </p:cNvSpPr>
            <p:nvPr/>
          </p:nvSpPr>
          <p:spPr bwMode="auto">
            <a:xfrm>
              <a:off x="3707" y="2533"/>
              <a:ext cx="1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2000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27" name="Rectangle 43"/>
            <p:cNvSpPr>
              <a:spLocks noChangeArrowheads="1"/>
            </p:cNvSpPr>
            <p:nvPr/>
          </p:nvSpPr>
          <p:spPr bwMode="auto">
            <a:xfrm>
              <a:off x="3998" y="2517"/>
              <a:ext cx="26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28" name="Rectangle 44"/>
            <p:cNvSpPr>
              <a:spLocks noChangeArrowheads="1"/>
            </p:cNvSpPr>
            <p:nvPr/>
          </p:nvSpPr>
          <p:spPr bwMode="auto">
            <a:xfrm>
              <a:off x="4018" y="2533"/>
              <a:ext cx="206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2010E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54285" name="Rectangle 45"/>
          <p:cNvSpPr>
            <a:spLocks noChangeArrowheads="1"/>
          </p:cNvSpPr>
          <p:nvPr/>
        </p:nvSpPr>
        <p:spPr bwMode="auto">
          <a:xfrm rot="-5400000">
            <a:off x="1624012" y="3908426"/>
            <a:ext cx="739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Bushels/acre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86" name="Line 46"/>
          <p:cNvSpPr>
            <a:spLocks noChangeShapeType="1"/>
          </p:cNvSpPr>
          <p:nvPr/>
        </p:nvSpPr>
        <p:spPr bwMode="auto">
          <a:xfrm>
            <a:off x="2490788" y="4649788"/>
            <a:ext cx="17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Line 47"/>
          <p:cNvSpPr>
            <a:spLocks noChangeShapeType="1"/>
          </p:cNvSpPr>
          <p:nvPr/>
        </p:nvSpPr>
        <p:spPr bwMode="auto">
          <a:xfrm>
            <a:off x="2490788" y="3884613"/>
            <a:ext cx="174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Line 48"/>
          <p:cNvSpPr>
            <a:spLocks noChangeShapeType="1"/>
          </p:cNvSpPr>
          <p:nvPr/>
        </p:nvSpPr>
        <p:spPr bwMode="auto">
          <a:xfrm>
            <a:off x="2490788" y="3121025"/>
            <a:ext cx="174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49"/>
          <p:cNvSpPr>
            <a:spLocks noChangeArrowheads="1"/>
          </p:cNvSpPr>
          <p:nvPr/>
        </p:nvSpPr>
        <p:spPr bwMode="auto">
          <a:xfrm>
            <a:off x="2162175" y="4527550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0" name="Rectangle 50"/>
          <p:cNvSpPr>
            <a:spLocks noChangeArrowheads="1"/>
          </p:cNvSpPr>
          <p:nvPr/>
        </p:nvSpPr>
        <p:spPr bwMode="auto">
          <a:xfrm>
            <a:off x="2227263" y="4578350"/>
            <a:ext cx="1428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91" name="Rectangle 51"/>
          <p:cNvSpPr>
            <a:spLocks noChangeArrowheads="1"/>
          </p:cNvSpPr>
          <p:nvPr/>
        </p:nvSpPr>
        <p:spPr bwMode="auto">
          <a:xfrm>
            <a:off x="2079625" y="3765550"/>
            <a:ext cx="365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2" name="Rectangle 52"/>
          <p:cNvSpPr>
            <a:spLocks noChangeArrowheads="1"/>
          </p:cNvSpPr>
          <p:nvPr/>
        </p:nvSpPr>
        <p:spPr bwMode="auto">
          <a:xfrm>
            <a:off x="2146300" y="3814763"/>
            <a:ext cx="2143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93" name="Rectangle 53"/>
          <p:cNvSpPr>
            <a:spLocks noChangeArrowheads="1"/>
          </p:cNvSpPr>
          <p:nvPr/>
        </p:nvSpPr>
        <p:spPr bwMode="auto">
          <a:xfrm>
            <a:off x="2079625" y="3001963"/>
            <a:ext cx="36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4" name="Rectangle 54"/>
          <p:cNvSpPr>
            <a:spLocks noChangeArrowheads="1"/>
          </p:cNvSpPr>
          <p:nvPr/>
        </p:nvSpPr>
        <p:spPr bwMode="auto">
          <a:xfrm>
            <a:off x="2146300" y="3052763"/>
            <a:ext cx="2143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95" name="Freeform 55"/>
          <p:cNvSpPr>
            <a:spLocks/>
          </p:cNvSpPr>
          <p:nvPr/>
        </p:nvSpPr>
        <p:spPr bwMode="auto">
          <a:xfrm>
            <a:off x="2522538" y="2538413"/>
            <a:ext cx="5049837" cy="2878137"/>
          </a:xfrm>
          <a:custGeom>
            <a:avLst/>
            <a:gdLst>
              <a:gd name="T0" fmla="*/ 0 w 5618"/>
              <a:gd name="T1" fmla="*/ 2147483647 h 2705"/>
              <a:gd name="T2" fmla="*/ 2147483647 w 5618"/>
              <a:gd name="T3" fmla="*/ 2147483647 h 2705"/>
              <a:gd name="T4" fmla="*/ 2147483647 w 5618"/>
              <a:gd name="T5" fmla="*/ 2147483647 h 2705"/>
              <a:gd name="T6" fmla="*/ 2147483647 w 5618"/>
              <a:gd name="T7" fmla="*/ 0 h 2705"/>
              <a:gd name="T8" fmla="*/ 2147483647 w 5618"/>
              <a:gd name="T9" fmla="*/ 2147483647 h 2705"/>
              <a:gd name="T10" fmla="*/ 0 w 5618"/>
              <a:gd name="T11" fmla="*/ 2147483647 h 2705"/>
              <a:gd name="T12" fmla="*/ 0 w 5618"/>
              <a:gd name="T13" fmla="*/ 2147483647 h 27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18"/>
              <a:gd name="T22" fmla="*/ 0 h 2705"/>
              <a:gd name="T23" fmla="*/ 5618 w 5618"/>
              <a:gd name="T24" fmla="*/ 2705 h 27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18" h="2705">
                <a:moveTo>
                  <a:pt x="0" y="2489"/>
                </a:moveTo>
                <a:lnTo>
                  <a:pt x="2181" y="2121"/>
                </a:lnTo>
                <a:lnTo>
                  <a:pt x="4597" y="865"/>
                </a:lnTo>
                <a:lnTo>
                  <a:pt x="5618" y="0"/>
                </a:lnTo>
                <a:lnTo>
                  <a:pt x="5618" y="2705"/>
                </a:lnTo>
                <a:lnTo>
                  <a:pt x="0" y="2705"/>
                </a:lnTo>
                <a:lnTo>
                  <a:pt x="0" y="2489"/>
                </a:lnTo>
                <a:close/>
              </a:path>
            </a:pathLst>
          </a:custGeom>
          <a:solidFill>
            <a:srgbClr val="ADADC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6" name="Rectangle 56"/>
          <p:cNvSpPr>
            <a:spLocks noChangeArrowheads="1"/>
          </p:cNvSpPr>
          <p:nvPr/>
        </p:nvSpPr>
        <p:spPr bwMode="auto">
          <a:xfrm>
            <a:off x="1844675" y="1944688"/>
            <a:ext cx="1616075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7" name="Rectangle 57"/>
          <p:cNvSpPr>
            <a:spLocks noChangeArrowheads="1"/>
          </p:cNvSpPr>
          <p:nvPr/>
        </p:nvSpPr>
        <p:spPr bwMode="auto">
          <a:xfrm>
            <a:off x="1909763" y="1989138"/>
            <a:ext cx="13779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US Average Corn Yield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402138" y="4078288"/>
            <a:ext cx="136525" cy="693737"/>
            <a:chOff x="2345" y="1861"/>
            <a:chExt cx="76" cy="326"/>
          </a:xfrm>
        </p:grpSpPr>
        <p:sp>
          <p:nvSpPr>
            <p:cNvPr id="54307" name="Freeform 59"/>
            <p:cNvSpPr>
              <a:spLocks/>
            </p:cNvSpPr>
            <p:nvPr/>
          </p:nvSpPr>
          <p:spPr bwMode="auto">
            <a:xfrm>
              <a:off x="2345" y="1861"/>
              <a:ext cx="51" cy="267"/>
            </a:xfrm>
            <a:custGeom>
              <a:avLst/>
              <a:gdLst>
                <a:gd name="T0" fmla="*/ 0 w 103"/>
                <a:gd name="T1" fmla="*/ 0 h 534"/>
                <a:gd name="T2" fmla="*/ 0 w 103"/>
                <a:gd name="T3" fmla="*/ 1 h 534"/>
                <a:gd name="T4" fmla="*/ 0 w 103"/>
                <a:gd name="T5" fmla="*/ 1 h 534"/>
                <a:gd name="T6" fmla="*/ 0 w 103"/>
                <a:gd name="T7" fmla="*/ 1 h 534"/>
                <a:gd name="T8" fmla="*/ 0 w 103"/>
                <a:gd name="T9" fmla="*/ 0 h 5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534"/>
                <a:gd name="T17" fmla="*/ 103 w 103"/>
                <a:gd name="T18" fmla="*/ 534 h 5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534">
                  <a:moveTo>
                    <a:pt x="23" y="0"/>
                  </a:moveTo>
                  <a:lnTo>
                    <a:pt x="0" y="4"/>
                  </a:lnTo>
                  <a:lnTo>
                    <a:pt x="80" y="534"/>
                  </a:lnTo>
                  <a:lnTo>
                    <a:pt x="103" y="53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8" name="Freeform 60"/>
            <p:cNvSpPr>
              <a:spLocks/>
            </p:cNvSpPr>
            <p:nvPr/>
          </p:nvSpPr>
          <p:spPr bwMode="auto">
            <a:xfrm>
              <a:off x="2359" y="2121"/>
              <a:ext cx="62" cy="66"/>
            </a:xfrm>
            <a:custGeom>
              <a:avLst/>
              <a:gdLst>
                <a:gd name="T0" fmla="*/ 0 w 125"/>
                <a:gd name="T1" fmla="*/ 0 h 133"/>
                <a:gd name="T2" fmla="*/ 0 w 125"/>
                <a:gd name="T3" fmla="*/ 0 h 133"/>
                <a:gd name="T4" fmla="*/ 0 w 125"/>
                <a:gd name="T5" fmla="*/ 0 h 133"/>
                <a:gd name="T6" fmla="*/ 0 w 12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33"/>
                <a:gd name="T14" fmla="*/ 125 w 125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33">
                  <a:moveTo>
                    <a:pt x="0" y="19"/>
                  </a:moveTo>
                  <a:lnTo>
                    <a:pt x="82" y="133"/>
                  </a:lnTo>
                  <a:lnTo>
                    <a:pt x="1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299" name="Rectangle 61"/>
          <p:cNvSpPr>
            <a:spLocks noChangeArrowheads="1"/>
          </p:cNvSpPr>
          <p:nvPr/>
        </p:nvSpPr>
        <p:spPr bwMode="auto">
          <a:xfrm>
            <a:off x="4695825" y="4257675"/>
            <a:ext cx="0" cy="184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GB" sz="1200" b="1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54300" name="Picture 6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1538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1" name="Rectangle 63"/>
          <p:cNvSpPr>
            <a:spLocks noChangeArrowheads="1"/>
          </p:cNvSpPr>
          <p:nvPr/>
        </p:nvSpPr>
        <p:spPr bwMode="auto">
          <a:xfrm>
            <a:off x="6032500" y="6021388"/>
            <a:ext cx="1947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Source: USDA, Dr. A. Troyer</a:t>
            </a:r>
            <a:endParaRPr lang="en-US" sz="1200">
              <a:latin typeface="Times New Roman" charset="0"/>
            </a:endParaRPr>
          </a:p>
        </p:txBody>
      </p:sp>
      <p:sp>
        <p:nvSpPr>
          <p:cNvPr id="54302" name="Text Box 64"/>
          <p:cNvSpPr txBox="1">
            <a:spLocks noChangeArrowheads="1"/>
          </p:cNvSpPr>
          <p:nvPr/>
        </p:nvSpPr>
        <p:spPr bwMode="auto">
          <a:xfrm>
            <a:off x="3349625" y="3505200"/>
            <a:ext cx="221297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Increased Use of Hybrids</a:t>
            </a:r>
          </a:p>
        </p:txBody>
      </p:sp>
      <p:sp>
        <p:nvSpPr>
          <p:cNvPr id="54303" name="Text Box 65"/>
          <p:cNvSpPr txBox="1">
            <a:spLocks noChangeArrowheads="1"/>
          </p:cNvSpPr>
          <p:nvPr/>
        </p:nvSpPr>
        <p:spPr bwMode="auto">
          <a:xfrm>
            <a:off x="4721225" y="2667000"/>
            <a:ext cx="22129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Biotech Crops</a:t>
            </a: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 rot="-2803407">
            <a:off x="6298406" y="2861469"/>
            <a:ext cx="136525" cy="693738"/>
            <a:chOff x="2345" y="1861"/>
            <a:chExt cx="76" cy="326"/>
          </a:xfrm>
        </p:grpSpPr>
        <p:sp>
          <p:nvSpPr>
            <p:cNvPr id="54305" name="Freeform 67"/>
            <p:cNvSpPr>
              <a:spLocks/>
            </p:cNvSpPr>
            <p:nvPr/>
          </p:nvSpPr>
          <p:spPr bwMode="auto">
            <a:xfrm>
              <a:off x="2345" y="1861"/>
              <a:ext cx="51" cy="267"/>
            </a:xfrm>
            <a:custGeom>
              <a:avLst/>
              <a:gdLst>
                <a:gd name="T0" fmla="*/ 0 w 103"/>
                <a:gd name="T1" fmla="*/ 0 h 534"/>
                <a:gd name="T2" fmla="*/ 0 w 103"/>
                <a:gd name="T3" fmla="*/ 1 h 534"/>
                <a:gd name="T4" fmla="*/ 0 w 103"/>
                <a:gd name="T5" fmla="*/ 1 h 534"/>
                <a:gd name="T6" fmla="*/ 0 w 103"/>
                <a:gd name="T7" fmla="*/ 1 h 534"/>
                <a:gd name="T8" fmla="*/ 0 w 103"/>
                <a:gd name="T9" fmla="*/ 0 h 5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534"/>
                <a:gd name="T17" fmla="*/ 103 w 103"/>
                <a:gd name="T18" fmla="*/ 534 h 5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534">
                  <a:moveTo>
                    <a:pt x="23" y="0"/>
                  </a:moveTo>
                  <a:lnTo>
                    <a:pt x="0" y="4"/>
                  </a:lnTo>
                  <a:lnTo>
                    <a:pt x="80" y="534"/>
                  </a:lnTo>
                  <a:lnTo>
                    <a:pt x="103" y="53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6" name="Freeform 68"/>
            <p:cNvSpPr>
              <a:spLocks/>
            </p:cNvSpPr>
            <p:nvPr/>
          </p:nvSpPr>
          <p:spPr bwMode="auto">
            <a:xfrm>
              <a:off x="2359" y="2121"/>
              <a:ext cx="62" cy="66"/>
            </a:xfrm>
            <a:custGeom>
              <a:avLst/>
              <a:gdLst>
                <a:gd name="T0" fmla="*/ 0 w 125"/>
                <a:gd name="T1" fmla="*/ 0 h 133"/>
                <a:gd name="T2" fmla="*/ 0 w 125"/>
                <a:gd name="T3" fmla="*/ 0 h 133"/>
                <a:gd name="T4" fmla="*/ 0 w 125"/>
                <a:gd name="T5" fmla="*/ 0 h 133"/>
                <a:gd name="T6" fmla="*/ 0 w 12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33"/>
                <a:gd name="T14" fmla="*/ 125 w 125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33">
                  <a:moveTo>
                    <a:pt x="0" y="19"/>
                  </a:moveTo>
                  <a:lnTo>
                    <a:pt x="82" y="133"/>
                  </a:lnTo>
                  <a:lnTo>
                    <a:pt x="1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6604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30K plants/ha, 3 locations/yr.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1300163" y="5456238"/>
            <a:ext cx="6808787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300163" y="5003800"/>
            <a:ext cx="6808787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1300163" y="4560888"/>
            <a:ext cx="6808787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300163" y="4119563"/>
            <a:ext cx="6808787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1300163" y="3667125"/>
            <a:ext cx="6808787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1300163" y="3222625"/>
            <a:ext cx="6808787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1300163" y="2781300"/>
            <a:ext cx="6808787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1300163" y="2336800"/>
            <a:ext cx="6808787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1300163" y="1884363"/>
            <a:ext cx="6808787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1300163" y="915988"/>
            <a:ext cx="6808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1300163" y="915988"/>
            <a:ext cx="6808787" cy="445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1300163" y="915988"/>
            <a:ext cx="1587" cy="44561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1257300" y="5372100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1257300" y="4929188"/>
            <a:ext cx="428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1257300" y="4476750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>
            <a:off x="1257300" y="4033838"/>
            <a:ext cx="428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>
            <a:off x="1257300" y="3592513"/>
            <a:ext cx="428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>
            <a:off x="1257300" y="314007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1257300" y="269557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1257300" y="2254250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1257300" y="1809750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1257300" y="1357313"/>
            <a:ext cx="428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1257300" y="915988"/>
            <a:ext cx="428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1300163" y="5372100"/>
            <a:ext cx="680878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V="1">
            <a:off x="1300163" y="53721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flipV="1">
            <a:off x="2273300" y="53721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V="1">
            <a:off x="3248025" y="53721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flipV="1">
            <a:off x="4224338" y="53721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flipV="1">
            <a:off x="5186363" y="53721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 flipV="1">
            <a:off x="6161088" y="53721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V="1">
            <a:off x="7134225" y="5372100"/>
            <a:ext cx="3175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 flipV="1">
            <a:off x="8108950" y="53721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7" name="Freeform 35"/>
          <p:cNvSpPr>
            <a:spLocks/>
          </p:cNvSpPr>
          <p:nvPr/>
        </p:nvSpPr>
        <p:spPr bwMode="auto">
          <a:xfrm>
            <a:off x="2243138" y="2493963"/>
            <a:ext cx="63500" cy="58737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68" name="Freeform 36"/>
          <p:cNvSpPr>
            <a:spLocks/>
          </p:cNvSpPr>
          <p:nvPr/>
        </p:nvSpPr>
        <p:spPr bwMode="auto">
          <a:xfrm>
            <a:off x="2243138" y="2292350"/>
            <a:ext cx="63500" cy="57150"/>
          </a:xfrm>
          <a:custGeom>
            <a:avLst/>
            <a:gdLst>
              <a:gd name="T0" fmla="*/ 2147483647 w 35"/>
              <a:gd name="T1" fmla="*/ 0 h 32"/>
              <a:gd name="T2" fmla="*/ 2147483647 w 35"/>
              <a:gd name="T3" fmla="*/ 2147483647 h 32"/>
              <a:gd name="T4" fmla="*/ 2147483647 w 35"/>
              <a:gd name="T5" fmla="*/ 2147483647 h 32"/>
              <a:gd name="T6" fmla="*/ 0 w 35"/>
              <a:gd name="T7" fmla="*/ 2147483647 h 32"/>
              <a:gd name="T8" fmla="*/ 2147483647 w 3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2"/>
              <a:gd name="T17" fmla="*/ 35 w 3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2">
                <a:moveTo>
                  <a:pt x="17" y="0"/>
                </a:moveTo>
                <a:lnTo>
                  <a:pt x="35" y="16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69" name="Freeform 37"/>
          <p:cNvSpPr>
            <a:spLocks/>
          </p:cNvSpPr>
          <p:nvPr/>
        </p:nvSpPr>
        <p:spPr bwMode="auto">
          <a:xfrm>
            <a:off x="2243138" y="2119313"/>
            <a:ext cx="63500" cy="57150"/>
          </a:xfrm>
          <a:custGeom>
            <a:avLst/>
            <a:gdLst>
              <a:gd name="T0" fmla="*/ 2147483647 w 35"/>
              <a:gd name="T1" fmla="*/ 0 h 32"/>
              <a:gd name="T2" fmla="*/ 2147483647 w 35"/>
              <a:gd name="T3" fmla="*/ 2147483647 h 32"/>
              <a:gd name="T4" fmla="*/ 2147483647 w 35"/>
              <a:gd name="T5" fmla="*/ 2147483647 h 32"/>
              <a:gd name="T6" fmla="*/ 0 w 35"/>
              <a:gd name="T7" fmla="*/ 2147483647 h 32"/>
              <a:gd name="T8" fmla="*/ 2147483647 w 3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2"/>
              <a:gd name="T17" fmla="*/ 35 w 3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2">
                <a:moveTo>
                  <a:pt x="17" y="0"/>
                </a:moveTo>
                <a:lnTo>
                  <a:pt x="35" y="16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0" name="Freeform 38"/>
          <p:cNvSpPr>
            <a:spLocks/>
          </p:cNvSpPr>
          <p:nvPr/>
        </p:nvSpPr>
        <p:spPr bwMode="auto">
          <a:xfrm>
            <a:off x="2243138" y="2560638"/>
            <a:ext cx="63500" cy="58737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1" name="Freeform 39"/>
          <p:cNvSpPr>
            <a:spLocks/>
          </p:cNvSpPr>
          <p:nvPr/>
        </p:nvSpPr>
        <p:spPr bwMode="auto">
          <a:xfrm>
            <a:off x="2243138" y="2060575"/>
            <a:ext cx="63500" cy="58738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2" name="Freeform 40"/>
          <p:cNvSpPr>
            <a:spLocks/>
          </p:cNvSpPr>
          <p:nvPr/>
        </p:nvSpPr>
        <p:spPr bwMode="auto">
          <a:xfrm>
            <a:off x="2243138" y="2522538"/>
            <a:ext cx="63500" cy="58737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3" name="Freeform 41"/>
          <p:cNvSpPr>
            <a:spLocks/>
          </p:cNvSpPr>
          <p:nvPr/>
        </p:nvSpPr>
        <p:spPr bwMode="auto">
          <a:xfrm>
            <a:off x="2243138" y="2408238"/>
            <a:ext cx="63500" cy="57150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4" name="Freeform 42"/>
          <p:cNvSpPr>
            <a:spLocks/>
          </p:cNvSpPr>
          <p:nvPr/>
        </p:nvSpPr>
        <p:spPr bwMode="auto">
          <a:xfrm>
            <a:off x="3216275" y="2330450"/>
            <a:ext cx="63500" cy="57150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5" name="Freeform 43"/>
          <p:cNvSpPr>
            <a:spLocks/>
          </p:cNvSpPr>
          <p:nvPr/>
        </p:nvSpPr>
        <p:spPr bwMode="auto">
          <a:xfrm>
            <a:off x="3216275" y="2619375"/>
            <a:ext cx="63500" cy="57150"/>
          </a:xfrm>
          <a:custGeom>
            <a:avLst/>
            <a:gdLst>
              <a:gd name="T0" fmla="*/ 2147483647 w 35"/>
              <a:gd name="T1" fmla="*/ 0 h 32"/>
              <a:gd name="T2" fmla="*/ 2147483647 w 35"/>
              <a:gd name="T3" fmla="*/ 2147483647 h 32"/>
              <a:gd name="T4" fmla="*/ 2147483647 w 35"/>
              <a:gd name="T5" fmla="*/ 2147483647 h 32"/>
              <a:gd name="T6" fmla="*/ 0 w 35"/>
              <a:gd name="T7" fmla="*/ 2147483647 h 32"/>
              <a:gd name="T8" fmla="*/ 2147483647 w 3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2"/>
              <a:gd name="T17" fmla="*/ 35 w 3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2">
                <a:moveTo>
                  <a:pt x="17" y="0"/>
                </a:moveTo>
                <a:lnTo>
                  <a:pt x="35" y="16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6" name="Freeform 44"/>
          <p:cNvSpPr>
            <a:spLocks/>
          </p:cNvSpPr>
          <p:nvPr/>
        </p:nvSpPr>
        <p:spPr bwMode="auto">
          <a:xfrm>
            <a:off x="3216275" y="2282825"/>
            <a:ext cx="63500" cy="57150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7" name="Freeform 45"/>
          <p:cNvSpPr>
            <a:spLocks/>
          </p:cNvSpPr>
          <p:nvPr/>
        </p:nvSpPr>
        <p:spPr bwMode="auto">
          <a:xfrm>
            <a:off x="3216275" y="2012950"/>
            <a:ext cx="63500" cy="57150"/>
          </a:xfrm>
          <a:custGeom>
            <a:avLst/>
            <a:gdLst>
              <a:gd name="T0" fmla="*/ 2147483647 w 35"/>
              <a:gd name="T1" fmla="*/ 0 h 32"/>
              <a:gd name="T2" fmla="*/ 2147483647 w 35"/>
              <a:gd name="T3" fmla="*/ 2147483647 h 32"/>
              <a:gd name="T4" fmla="*/ 2147483647 w 35"/>
              <a:gd name="T5" fmla="*/ 2147483647 h 32"/>
              <a:gd name="T6" fmla="*/ 0 w 35"/>
              <a:gd name="T7" fmla="*/ 2147483647 h 32"/>
              <a:gd name="T8" fmla="*/ 2147483647 w 3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2"/>
              <a:gd name="T17" fmla="*/ 35 w 3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2">
                <a:moveTo>
                  <a:pt x="17" y="0"/>
                </a:moveTo>
                <a:lnTo>
                  <a:pt x="35" y="16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8" name="Freeform 46"/>
          <p:cNvSpPr>
            <a:spLocks/>
          </p:cNvSpPr>
          <p:nvPr/>
        </p:nvSpPr>
        <p:spPr bwMode="auto">
          <a:xfrm>
            <a:off x="3216275" y="2301875"/>
            <a:ext cx="63500" cy="58738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79" name="Freeform 47"/>
          <p:cNvSpPr>
            <a:spLocks/>
          </p:cNvSpPr>
          <p:nvPr/>
        </p:nvSpPr>
        <p:spPr bwMode="auto">
          <a:xfrm>
            <a:off x="3216275" y="2427288"/>
            <a:ext cx="63500" cy="58737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7" y="0"/>
                </a:moveTo>
                <a:lnTo>
                  <a:pt x="35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0" name="Freeform 48"/>
          <p:cNvSpPr>
            <a:spLocks/>
          </p:cNvSpPr>
          <p:nvPr/>
        </p:nvSpPr>
        <p:spPr bwMode="auto">
          <a:xfrm>
            <a:off x="3216275" y="2533650"/>
            <a:ext cx="63500" cy="55563"/>
          </a:xfrm>
          <a:custGeom>
            <a:avLst/>
            <a:gdLst>
              <a:gd name="T0" fmla="*/ 2147483647 w 35"/>
              <a:gd name="T1" fmla="*/ 0 h 32"/>
              <a:gd name="T2" fmla="*/ 2147483647 w 35"/>
              <a:gd name="T3" fmla="*/ 2147483647 h 32"/>
              <a:gd name="T4" fmla="*/ 2147483647 w 35"/>
              <a:gd name="T5" fmla="*/ 2147483647 h 32"/>
              <a:gd name="T6" fmla="*/ 0 w 35"/>
              <a:gd name="T7" fmla="*/ 2147483647 h 32"/>
              <a:gd name="T8" fmla="*/ 2147483647 w 3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2"/>
              <a:gd name="T17" fmla="*/ 35 w 3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2">
                <a:moveTo>
                  <a:pt x="17" y="0"/>
                </a:moveTo>
                <a:lnTo>
                  <a:pt x="35" y="16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1" name="Freeform 49"/>
          <p:cNvSpPr>
            <a:spLocks/>
          </p:cNvSpPr>
          <p:nvPr/>
        </p:nvSpPr>
        <p:spPr bwMode="auto">
          <a:xfrm>
            <a:off x="4191000" y="2714625"/>
            <a:ext cx="63500" cy="58738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8" y="0"/>
                </a:moveTo>
                <a:lnTo>
                  <a:pt x="35" y="17"/>
                </a:lnTo>
                <a:lnTo>
                  <a:pt x="18" y="33"/>
                </a:lnTo>
                <a:lnTo>
                  <a:pt x="0" y="17"/>
                </a:lnTo>
                <a:lnTo>
                  <a:pt x="18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2" name="Freeform 50"/>
          <p:cNvSpPr>
            <a:spLocks/>
          </p:cNvSpPr>
          <p:nvPr/>
        </p:nvSpPr>
        <p:spPr bwMode="auto">
          <a:xfrm>
            <a:off x="4191000" y="2600325"/>
            <a:ext cx="63500" cy="58738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8" y="0"/>
                </a:moveTo>
                <a:lnTo>
                  <a:pt x="35" y="16"/>
                </a:lnTo>
                <a:lnTo>
                  <a:pt x="18" y="33"/>
                </a:lnTo>
                <a:lnTo>
                  <a:pt x="0" y="16"/>
                </a:lnTo>
                <a:lnTo>
                  <a:pt x="18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3" name="Freeform 51"/>
          <p:cNvSpPr>
            <a:spLocks/>
          </p:cNvSpPr>
          <p:nvPr/>
        </p:nvSpPr>
        <p:spPr bwMode="auto">
          <a:xfrm>
            <a:off x="4191000" y="1743075"/>
            <a:ext cx="63500" cy="58738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8" y="0"/>
                </a:moveTo>
                <a:lnTo>
                  <a:pt x="35" y="17"/>
                </a:lnTo>
                <a:lnTo>
                  <a:pt x="18" y="33"/>
                </a:lnTo>
                <a:lnTo>
                  <a:pt x="0" y="17"/>
                </a:lnTo>
                <a:lnTo>
                  <a:pt x="18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4" name="Freeform 52"/>
          <p:cNvSpPr>
            <a:spLocks/>
          </p:cNvSpPr>
          <p:nvPr/>
        </p:nvSpPr>
        <p:spPr bwMode="auto">
          <a:xfrm>
            <a:off x="4191000" y="2060575"/>
            <a:ext cx="63500" cy="58738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8" y="0"/>
                </a:moveTo>
                <a:lnTo>
                  <a:pt x="35" y="16"/>
                </a:lnTo>
                <a:lnTo>
                  <a:pt x="18" y="33"/>
                </a:lnTo>
                <a:lnTo>
                  <a:pt x="0" y="16"/>
                </a:lnTo>
                <a:lnTo>
                  <a:pt x="18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5" name="Freeform 53"/>
          <p:cNvSpPr>
            <a:spLocks/>
          </p:cNvSpPr>
          <p:nvPr/>
        </p:nvSpPr>
        <p:spPr bwMode="auto">
          <a:xfrm>
            <a:off x="4191000" y="2465388"/>
            <a:ext cx="63500" cy="57150"/>
          </a:xfrm>
          <a:custGeom>
            <a:avLst/>
            <a:gdLst>
              <a:gd name="T0" fmla="*/ 2147483647 w 35"/>
              <a:gd name="T1" fmla="*/ 0 h 32"/>
              <a:gd name="T2" fmla="*/ 2147483647 w 35"/>
              <a:gd name="T3" fmla="*/ 2147483647 h 32"/>
              <a:gd name="T4" fmla="*/ 2147483647 w 35"/>
              <a:gd name="T5" fmla="*/ 2147483647 h 32"/>
              <a:gd name="T6" fmla="*/ 0 w 35"/>
              <a:gd name="T7" fmla="*/ 2147483647 h 32"/>
              <a:gd name="T8" fmla="*/ 2147483647 w 3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2"/>
              <a:gd name="T17" fmla="*/ 35 w 3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2">
                <a:moveTo>
                  <a:pt x="18" y="0"/>
                </a:moveTo>
                <a:lnTo>
                  <a:pt x="35" y="16"/>
                </a:lnTo>
                <a:lnTo>
                  <a:pt x="18" y="32"/>
                </a:lnTo>
                <a:lnTo>
                  <a:pt x="0" y="16"/>
                </a:lnTo>
                <a:lnTo>
                  <a:pt x="18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6" name="Freeform 54"/>
          <p:cNvSpPr>
            <a:spLocks/>
          </p:cNvSpPr>
          <p:nvPr/>
        </p:nvSpPr>
        <p:spPr bwMode="auto">
          <a:xfrm>
            <a:off x="4191000" y="1773238"/>
            <a:ext cx="63500" cy="57150"/>
          </a:xfrm>
          <a:custGeom>
            <a:avLst/>
            <a:gdLst>
              <a:gd name="T0" fmla="*/ 2147483647 w 35"/>
              <a:gd name="T1" fmla="*/ 0 h 32"/>
              <a:gd name="T2" fmla="*/ 2147483647 w 35"/>
              <a:gd name="T3" fmla="*/ 2147483647 h 32"/>
              <a:gd name="T4" fmla="*/ 2147483647 w 35"/>
              <a:gd name="T5" fmla="*/ 2147483647 h 32"/>
              <a:gd name="T6" fmla="*/ 0 w 35"/>
              <a:gd name="T7" fmla="*/ 2147483647 h 32"/>
              <a:gd name="T8" fmla="*/ 2147483647 w 3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2"/>
              <a:gd name="T17" fmla="*/ 35 w 3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2">
                <a:moveTo>
                  <a:pt x="18" y="0"/>
                </a:moveTo>
                <a:lnTo>
                  <a:pt x="35" y="16"/>
                </a:lnTo>
                <a:lnTo>
                  <a:pt x="18" y="32"/>
                </a:lnTo>
                <a:lnTo>
                  <a:pt x="0" y="16"/>
                </a:lnTo>
                <a:lnTo>
                  <a:pt x="18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7" name="Freeform 55"/>
          <p:cNvSpPr>
            <a:spLocks/>
          </p:cNvSpPr>
          <p:nvPr/>
        </p:nvSpPr>
        <p:spPr bwMode="auto">
          <a:xfrm>
            <a:off x="4191000" y="1897063"/>
            <a:ext cx="63500" cy="58737"/>
          </a:xfrm>
          <a:custGeom>
            <a:avLst/>
            <a:gdLst>
              <a:gd name="T0" fmla="*/ 2147483647 w 35"/>
              <a:gd name="T1" fmla="*/ 0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0 w 35"/>
              <a:gd name="T7" fmla="*/ 2147483647 h 33"/>
              <a:gd name="T8" fmla="*/ 2147483647 w 35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3"/>
              <a:gd name="T17" fmla="*/ 35 w 3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3">
                <a:moveTo>
                  <a:pt x="18" y="0"/>
                </a:moveTo>
                <a:lnTo>
                  <a:pt x="35" y="17"/>
                </a:lnTo>
                <a:lnTo>
                  <a:pt x="18" y="33"/>
                </a:lnTo>
                <a:lnTo>
                  <a:pt x="0" y="17"/>
                </a:lnTo>
                <a:lnTo>
                  <a:pt x="18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8" name="Freeform 56"/>
          <p:cNvSpPr>
            <a:spLocks/>
          </p:cNvSpPr>
          <p:nvPr/>
        </p:nvSpPr>
        <p:spPr bwMode="auto">
          <a:xfrm>
            <a:off x="5156200" y="1589088"/>
            <a:ext cx="61913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89" name="Freeform 57"/>
          <p:cNvSpPr>
            <a:spLocks/>
          </p:cNvSpPr>
          <p:nvPr/>
        </p:nvSpPr>
        <p:spPr bwMode="auto">
          <a:xfrm>
            <a:off x="5156200" y="2589213"/>
            <a:ext cx="61913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0" name="Freeform 58"/>
          <p:cNvSpPr>
            <a:spLocks/>
          </p:cNvSpPr>
          <p:nvPr/>
        </p:nvSpPr>
        <p:spPr bwMode="auto">
          <a:xfrm>
            <a:off x="5156200" y="2147888"/>
            <a:ext cx="61913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1" name="Freeform 59"/>
          <p:cNvSpPr>
            <a:spLocks/>
          </p:cNvSpPr>
          <p:nvPr/>
        </p:nvSpPr>
        <p:spPr bwMode="auto">
          <a:xfrm>
            <a:off x="5156200" y="1974850"/>
            <a:ext cx="61913" cy="58738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2" name="Freeform 60"/>
          <p:cNvSpPr>
            <a:spLocks/>
          </p:cNvSpPr>
          <p:nvPr/>
        </p:nvSpPr>
        <p:spPr bwMode="auto">
          <a:xfrm>
            <a:off x="5156200" y="2041525"/>
            <a:ext cx="61913" cy="58738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3" name="Freeform 61"/>
          <p:cNvSpPr>
            <a:spLocks/>
          </p:cNvSpPr>
          <p:nvPr/>
        </p:nvSpPr>
        <p:spPr bwMode="auto">
          <a:xfrm>
            <a:off x="5156200" y="1781175"/>
            <a:ext cx="61913" cy="58738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4" name="Freeform 62"/>
          <p:cNvSpPr>
            <a:spLocks/>
          </p:cNvSpPr>
          <p:nvPr/>
        </p:nvSpPr>
        <p:spPr bwMode="auto">
          <a:xfrm>
            <a:off x="5156200" y="2243138"/>
            <a:ext cx="61913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5" name="Freeform 63"/>
          <p:cNvSpPr>
            <a:spLocks/>
          </p:cNvSpPr>
          <p:nvPr/>
        </p:nvSpPr>
        <p:spPr bwMode="auto">
          <a:xfrm>
            <a:off x="6129338" y="2225675"/>
            <a:ext cx="61912" cy="57150"/>
          </a:xfrm>
          <a:custGeom>
            <a:avLst/>
            <a:gdLst>
              <a:gd name="T0" fmla="*/ 2147483647 w 34"/>
              <a:gd name="T1" fmla="*/ 0 h 32"/>
              <a:gd name="T2" fmla="*/ 2147483647 w 34"/>
              <a:gd name="T3" fmla="*/ 2147483647 h 32"/>
              <a:gd name="T4" fmla="*/ 2147483647 w 34"/>
              <a:gd name="T5" fmla="*/ 2147483647 h 32"/>
              <a:gd name="T6" fmla="*/ 0 w 34"/>
              <a:gd name="T7" fmla="*/ 2147483647 h 32"/>
              <a:gd name="T8" fmla="*/ 2147483647 w 3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2"/>
              <a:gd name="T17" fmla="*/ 34 w 34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2">
                <a:moveTo>
                  <a:pt x="17" y="0"/>
                </a:moveTo>
                <a:lnTo>
                  <a:pt x="34" y="16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6" name="Freeform 64"/>
          <p:cNvSpPr>
            <a:spLocks/>
          </p:cNvSpPr>
          <p:nvPr/>
        </p:nvSpPr>
        <p:spPr bwMode="auto">
          <a:xfrm>
            <a:off x="6129338" y="2503488"/>
            <a:ext cx="61912" cy="57150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7" name="Freeform 65"/>
          <p:cNvSpPr>
            <a:spLocks/>
          </p:cNvSpPr>
          <p:nvPr/>
        </p:nvSpPr>
        <p:spPr bwMode="auto">
          <a:xfrm>
            <a:off x="6129338" y="1908175"/>
            <a:ext cx="61912" cy="57150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8" name="Freeform 66"/>
          <p:cNvSpPr>
            <a:spLocks/>
          </p:cNvSpPr>
          <p:nvPr/>
        </p:nvSpPr>
        <p:spPr bwMode="auto">
          <a:xfrm>
            <a:off x="6129338" y="1849438"/>
            <a:ext cx="61912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99" name="Freeform 67"/>
          <p:cNvSpPr>
            <a:spLocks/>
          </p:cNvSpPr>
          <p:nvPr/>
        </p:nvSpPr>
        <p:spPr bwMode="auto">
          <a:xfrm>
            <a:off x="6129338" y="2070100"/>
            <a:ext cx="61912" cy="58738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0" name="Freeform 68"/>
          <p:cNvSpPr>
            <a:spLocks/>
          </p:cNvSpPr>
          <p:nvPr/>
        </p:nvSpPr>
        <p:spPr bwMode="auto">
          <a:xfrm>
            <a:off x="6129338" y="2262188"/>
            <a:ext cx="61912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1" name="Freeform 69"/>
          <p:cNvSpPr>
            <a:spLocks/>
          </p:cNvSpPr>
          <p:nvPr/>
        </p:nvSpPr>
        <p:spPr bwMode="auto">
          <a:xfrm>
            <a:off x="6129338" y="2157413"/>
            <a:ext cx="61912" cy="57150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2" name="Freeform 70"/>
          <p:cNvSpPr>
            <a:spLocks/>
          </p:cNvSpPr>
          <p:nvPr/>
        </p:nvSpPr>
        <p:spPr bwMode="auto">
          <a:xfrm>
            <a:off x="7104063" y="1801813"/>
            <a:ext cx="61912" cy="57150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3" name="Freeform 71"/>
          <p:cNvSpPr>
            <a:spLocks/>
          </p:cNvSpPr>
          <p:nvPr/>
        </p:nvSpPr>
        <p:spPr bwMode="auto">
          <a:xfrm>
            <a:off x="7104063" y="1281113"/>
            <a:ext cx="61912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4" name="Freeform 72"/>
          <p:cNvSpPr>
            <a:spLocks/>
          </p:cNvSpPr>
          <p:nvPr/>
        </p:nvSpPr>
        <p:spPr bwMode="auto">
          <a:xfrm>
            <a:off x="7104063" y="1965325"/>
            <a:ext cx="61912" cy="57150"/>
          </a:xfrm>
          <a:custGeom>
            <a:avLst/>
            <a:gdLst>
              <a:gd name="T0" fmla="*/ 2147483647 w 34"/>
              <a:gd name="T1" fmla="*/ 0 h 32"/>
              <a:gd name="T2" fmla="*/ 2147483647 w 34"/>
              <a:gd name="T3" fmla="*/ 2147483647 h 32"/>
              <a:gd name="T4" fmla="*/ 2147483647 w 34"/>
              <a:gd name="T5" fmla="*/ 2147483647 h 32"/>
              <a:gd name="T6" fmla="*/ 0 w 34"/>
              <a:gd name="T7" fmla="*/ 2147483647 h 32"/>
              <a:gd name="T8" fmla="*/ 2147483647 w 3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2"/>
              <a:gd name="T17" fmla="*/ 34 w 34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2">
                <a:moveTo>
                  <a:pt x="17" y="0"/>
                </a:moveTo>
                <a:lnTo>
                  <a:pt x="34" y="16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5" name="Freeform 73"/>
          <p:cNvSpPr>
            <a:spLocks/>
          </p:cNvSpPr>
          <p:nvPr/>
        </p:nvSpPr>
        <p:spPr bwMode="auto">
          <a:xfrm>
            <a:off x="7104063" y="1397000"/>
            <a:ext cx="61912" cy="58738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6" name="Freeform 74"/>
          <p:cNvSpPr>
            <a:spLocks/>
          </p:cNvSpPr>
          <p:nvPr/>
        </p:nvSpPr>
        <p:spPr bwMode="auto">
          <a:xfrm>
            <a:off x="7104063" y="1908175"/>
            <a:ext cx="61912" cy="57150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7" name="Freeform 75"/>
          <p:cNvSpPr>
            <a:spLocks/>
          </p:cNvSpPr>
          <p:nvPr/>
        </p:nvSpPr>
        <p:spPr bwMode="auto">
          <a:xfrm>
            <a:off x="7104063" y="1916113"/>
            <a:ext cx="61912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8" name="Freeform 76"/>
          <p:cNvSpPr>
            <a:spLocks/>
          </p:cNvSpPr>
          <p:nvPr/>
        </p:nvSpPr>
        <p:spPr bwMode="auto">
          <a:xfrm>
            <a:off x="7104063" y="1636713"/>
            <a:ext cx="61912" cy="58737"/>
          </a:xfrm>
          <a:custGeom>
            <a:avLst/>
            <a:gdLst>
              <a:gd name="T0" fmla="*/ 2147483647 w 34"/>
              <a:gd name="T1" fmla="*/ 0 h 33"/>
              <a:gd name="T2" fmla="*/ 2147483647 w 34"/>
              <a:gd name="T3" fmla="*/ 2147483647 h 33"/>
              <a:gd name="T4" fmla="*/ 2147483647 w 34"/>
              <a:gd name="T5" fmla="*/ 2147483647 h 33"/>
              <a:gd name="T6" fmla="*/ 0 w 34"/>
              <a:gd name="T7" fmla="*/ 2147483647 h 33"/>
              <a:gd name="T8" fmla="*/ 2147483647 w 3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3"/>
              <a:gd name="T17" fmla="*/ 34 w 3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3">
                <a:moveTo>
                  <a:pt x="17" y="0"/>
                </a:moveTo>
                <a:lnTo>
                  <a:pt x="34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09" name="Rectangle 77"/>
          <p:cNvSpPr>
            <a:spLocks noChangeArrowheads="1"/>
          </p:cNvSpPr>
          <p:nvPr/>
        </p:nvSpPr>
        <p:spPr bwMode="auto">
          <a:xfrm>
            <a:off x="2243138" y="4313238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0" name="Rectangle 78"/>
          <p:cNvSpPr>
            <a:spLocks noChangeArrowheads="1"/>
          </p:cNvSpPr>
          <p:nvPr/>
        </p:nvSpPr>
        <p:spPr bwMode="auto">
          <a:xfrm>
            <a:off x="2243138" y="4564063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1" name="Rectangle 79"/>
          <p:cNvSpPr>
            <a:spLocks noChangeArrowheads="1"/>
          </p:cNvSpPr>
          <p:nvPr/>
        </p:nvSpPr>
        <p:spPr bwMode="auto">
          <a:xfrm>
            <a:off x="2243138" y="4564063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2" name="Rectangle 80"/>
          <p:cNvSpPr>
            <a:spLocks noChangeArrowheads="1"/>
          </p:cNvSpPr>
          <p:nvPr/>
        </p:nvSpPr>
        <p:spPr bwMode="auto">
          <a:xfrm>
            <a:off x="2243138" y="4552950"/>
            <a:ext cx="52387" cy="49213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3" name="Rectangle 81"/>
          <p:cNvSpPr>
            <a:spLocks noChangeArrowheads="1"/>
          </p:cNvSpPr>
          <p:nvPr/>
        </p:nvSpPr>
        <p:spPr bwMode="auto">
          <a:xfrm>
            <a:off x="2243138" y="4217988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4" name="Rectangle 82"/>
          <p:cNvSpPr>
            <a:spLocks noChangeArrowheads="1"/>
          </p:cNvSpPr>
          <p:nvPr/>
        </p:nvSpPr>
        <p:spPr bwMode="auto">
          <a:xfrm>
            <a:off x="2243138" y="4322763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5" name="Rectangle 83"/>
          <p:cNvSpPr>
            <a:spLocks noChangeArrowheads="1"/>
          </p:cNvSpPr>
          <p:nvPr/>
        </p:nvSpPr>
        <p:spPr bwMode="auto">
          <a:xfrm>
            <a:off x="2243138" y="4438650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6" name="Rectangle 84"/>
          <p:cNvSpPr>
            <a:spLocks noChangeArrowheads="1"/>
          </p:cNvSpPr>
          <p:nvPr/>
        </p:nvSpPr>
        <p:spPr bwMode="auto">
          <a:xfrm>
            <a:off x="3216275" y="4419600"/>
            <a:ext cx="53975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7" name="Rectangle 85"/>
          <p:cNvSpPr>
            <a:spLocks noChangeArrowheads="1"/>
          </p:cNvSpPr>
          <p:nvPr/>
        </p:nvSpPr>
        <p:spPr bwMode="auto">
          <a:xfrm>
            <a:off x="3216275" y="4572000"/>
            <a:ext cx="53975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8" name="Rectangle 86"/>
          <p:cNvSpPr>
            <a:spLocks noChangeArrowheads="1"/>
          </p:cNvSpPr>
          <p:nvPr/>
        </p:nvSpPr>
        <p:spPr bwMode="auto">
          <a:xfrm>
            <a:off x="3216275" y="4149725"/>
            <a:ext cx="53975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19" name="Rectangle 87"/>
          <p:cNvSpPr>
            <a:spLocks noChangeArrowheads="1"/>
          </p:cNvSpPr>
          <p:nvPr/>
        </p:nvSpPr>
        <p:spPr bwMode="auto">
          <a:xfrm>
            <a:off x="3216275" y="4292600"/>
            <a:ext cx="53975" cy="508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0" name="Rectangle 88"/>
          <p:cNvSpPr>
            <a:spLocks noChangeArrowheads="1"/>
          </p:cNvSpPr>
          <p:nvPr/>
        </p:nvSpPr>
        <p:spPr bwMode="auto">
          <a:xfrm>
            <a:off x="3216275" y="4149725"/>
            <a:ext cx="53975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1" name="Rectangle 89"/>
          <p:cNvSpPr>
            <a:spLocks noChangeArrowheads="1"/>
          </p:cNvSpPr>
          <p:nvPr/>
        </p:nvSpPr>
        <p:spPr bwMode="auto">
          <a:xfrm>
            <a:off x="3216275" y="4206875"/>
            <a:ext cx="53975" cy="49213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2" name="Rectangle 90"/>
          <p:cNvSpPr>
            <a:spLocks noChangeArrowheads="1"/>
          </p:cNvSpPr>
          <p:nvPr/>
        </p:nvSpPr>
        <p:spPr bwMode="auto">
          <a:xfrm>
            <a:off x="3216275" y="4206875"/>
            <a:ext cx="53975" cy="49213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3" name="Rectangle 91"/>
          <p:cNvSpPr>
            <a:spLocks noChangeArrowheads="1"/>
          </p:cNvSpPr>
          <p:nvPr/>
        </p:nvSpPr>
        <p:spPr bwMode="auto">
          <a:xfrm>
            <a:off x="4191000" y="4630738"/>
            <a:ext cx="52388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4" name="Rectangle 92"/>
          <p:cNvSpPr>
            <a:spLocks noChangeArrowheads="1"/>
          </p:cNvSpPr>
          <p:nvPr/>
        </p:nvSpPr>
        <p:spPr bwMode="auto">
          <a:xfrm>
            <a:off x="4191000" y="3986213"/>
            <a:ext cx="52388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5" name="Rectangle 93"/>
          <p:cNvSpPr>
            <a:spLocks noChangeArrowheads="1"/>
          </p:cNvSpPr>
          <p:nvPr/>
        </p:nvSpPr>
        <p:spPr bwMode="auto">
          <a:xfrm>
            <a:off x="4191000" y="4410075"/>
            <a:ext cx="52388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6" name="Rectangle 94"/>
          <p:cNvSpPr>
            <a:spLocks noChangeArrowheads="1"/>
          </p:cNvSpPr>
          <p:nvPr/>
        </p:nvSpPr>
        <p:spPr bwMode="auto">
          <a:xfrm>
            <a:off x="4191000" y="4119563"/>
            <a:ext cx="52388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7" name="Rectangle 95"/>
          <p:cNvSpPr>
            <a:spLocks noChangeArrowheads="1"/>
          </p:cNvSpPr>
          <p:nvPr/>
        </p:nvSpPr>
        <p:spPr bwMode="auto">
          <a:xfrm>
            <a:off x="4191000" y="4360863"/>
            <a:ext cx="52388" cy="49212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8" name="Rectangle 96"/>
          <p:cNvSpPr>
            <a:spLocks noChangeArrowheads="1"/>
          </p:cNvSpPr>
          <p:nvPr/>
        </p:nvSpPr>
        <p:spPr bwMode="auto">
          <a:xfrm>
            <a:off x="4191000" y="4379913"/>
            <a:ext cx="52388" cy="49212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29" name="Rectangle 97"/>
          <p:cNvSpPr>
            <a:spLocks noChangeArrowheads="1"/>
          </p:cNvSpPr>
          <p:nvPr/>
        </p:nvSpPr>
        <p:spPr bwMode="auto">
          <a:xfrm>
            <a:off x="4191000" y="4033838"/>
            <a:ext cx="52388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0" name="Rectangle 98"/>
          <p:cNvSpPr>
            <a:spLocks noChangeArrowheads="1"/>
          </p:cNvSpPr>
          <p:nvPr/>
        </p:nvSpPr>
        <p:spPr bwMode="auto">
          <a:xfrm>
            <a:off x="5156200" y="4092575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1" name="Rectangle 99"/>
          <p:cNvSpPr>
            <a:spLocks noChangeArrowheads="1"/>
          </p:cNvSpPr>
          <p:nvPr/>
        </p:nvSpPr>
        <p:spPr bwMode="auto">
          <a:xfrm>
            <a:off x="5156200" y="4237038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2" name="Rectangle 100"/>
          <p:cNvSpPr>
            <a:spLocks noChangeArrowheads="1"/>
          </p:cNvSpPr>
          <p:nvPr/>
        </p:nvSpPr>
        <p:spPr bwMode="auto">
          <a:xfrm>
            <a:off x="5156200" y="4284663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3" name="Rectangle 101"/>
          <p:cNvSpPr>
            <a:spLocks noChangeArrowheads="1"/>
          </p:cNvSpPr>
          <p:nvPr/>
        </p:nvSpPr>
        <p:spPr bwMode="auto">
          <a:xfrm>
            <a:off x="5156200" y="4292600"/>
            <a:ext cx="50800" cy="508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4" name="Rectangle 102"/>
          <p:cNvSpPr>
            <a:spLocks noChangeArrowheads="1"/>
          </p:cNvSpPr>
          <p:nvPr/>
        </p:nvSpPr>
        <p:spPr bwMode="auto">
          <a:xfrm>
            <a:off x="5156200" y="4178300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5" name="Rectangle 103"/>
          <p:cNvSpPr>
            <a:spLocks noChangeArrowheads="1"/>
          </p:cNvSpPr>
          <p:nvPr/>
        </p:nvSpPr>
        <p:spPr bwMode="auto">
          <a:xfrm>
            <a:off x="5156200" y="4071938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6" name="Rectangle 104"/>
          <p:cNvSpPr>
            <a:spLocks noChangeArrowheads="1"/>
          </p:cNvSpPr>
          <p:nvPr/>
        </p:nvSpPr>
        <p:spPr bwMode="auto">
          <a:xfrm>
            <a:off x="5156200" y="3946525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7" name="Rectangle 105"/>
          <p:cNvSpPr>
            <a:spLocks noChangeArrowheads="1"/>
          </p:cNvSpPr>
          <p:nvPr/>
        </p:nvSpPr>
        <p:spPr bwMode="auto">
          <a:xfrm>
            <a:off x="6129338" y="4033838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8" name="Rectangle 106"/>
          <p:cNvSpPr>
            <a:spLocks noChangeArrowheads="1"/>
          </p:cNvSpPr>
          <p:nvPr/>
        </p:nvSpPr>
        <p:spPr bwMode="auto">
          <a:xfrm>
            <a:off x="6129338" y="4014788"/>
            <a:ext cx="50800" cy="49212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39" name="Line 107"/>
          <p:cNvSpPr>
            <a:spLocks noChangeShapeType="1"/>
          </p:cNvSpPr>
          <p:nvPr/>
        </p:nvSpPr>
        <p:spPr bwMode="auto">
          <a:xfrm flipV="1">
            <a:off x="2273300" y="1868488"/>
            <a:ext cx="4860925" cy="5778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0" name="Line 108"/>
          <p:cNvSpPr>
            <a:spLocks noChangeShapeType="1"/>
          </p:cNvSpPr>
          <p:nvPr/>
        </p:nvSpPr>
        <p:spPr bwMode="auto">
          <a:xfrm flipV="1">
            <a:off x="2273300" y="3744913"/>
            <a:ext cx="4860925" cy="7715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1" name="Rectangle 109"/>
          <p:cNvSpPr>
            <a:spLocks noChangeArrowheads="1"/>
          </p:cNvSpPr>
          <p:nvPr/>
        </p:nvSpPr>
        <p:spPr bwMode="auto">
          <a:xfrm>
            <a:off x="6129338" y="3821113"/>
            <a:ext cx="50800" cy="49212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2" name="Rectangle 110"/>
          <p:cNvSpPr>
            <a:spLocks noChangeArrowheads="1"/>
          </p:cNvSpPr>
          <p:nvPr/>
        </p:nvSpPr>
        <p:spPr bwMode="auto">
          <a:xfrm>
            <a:off x="6129338" y="3870325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3" name="Rectangle 111"/>
          <p:cNvSpPr>
            <a:spLocks noChangeArrowheads="1"/>
          </p:cNvSpPr>
          <p:nvPr/>
        </p:nvSpPr>
        <p:spPr bwMode="auto">
          <a:xfrm>
            <a:off x="6129338" y="3840163"/>
            <a:ext cx="50800" cy="508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4" name="Rectangle 112"/>
          <p:cNvSpPr>
            <a:spLocks noChangeArrowheads="1"/>
          </p:cNvSpPr>
          <p:nvPr/>
        </p:nvSpPr>
        <p:spPr bwMode="auto">
          <a:xfrm>
            <a:off x="6129338" y="3725863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5" name="Rectangle 113"/>
          <p:cNvSpPr>
            <a:spLocks noChangeArrowheads="1"/>
          </p:cNvSpPr>
          <p:nvPr/>
        </p:nvSpPr>
        <p:spPr bwMode="auto">
          <a:xfrm>
            <a:off x="6129338" y="3773488"/>
            <a:ext cx="50800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6" name="Rectangle 114"/>
          <p:cNvSpPr>
            <a:spLocks noChangeArrowheads="1"/>
          </p:cNvSpPr>
          <p:nvPr/>
        </p:nvSpPr>
        <p:spPr bwMode="auto">
          <a:xfrm>
            <a:off x="7104063" y="3717925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7" name="Rectangle 115"/>
          <p:cNvSpPr>
            <a:spLocks noChangeArrowheads="1"/>
          </p:cNvSpPr>
          <p:nvPr/>
        </p:nvSpPr>
        <p:spPr bwMode="auto">
          <a:xfrm>
            <a:off x="7104063" y="3821113"/>
            <a:ext cx="52387" cy="49212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8" name="Rectangle 116"/>
          <p:cNvSpPr>
            <a:spLocks noChangeArrowheads="1"/>
          </p:cNvSpPr>
          <p:nvPr/>
        </p:nvSpPr>
        <p:spPr bwMode="auto">
          <a:xfrm>
            <a:off x="7104063" y="3773488"/>
            <a:ext cx="52387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49" name="Rectangle 117"/>
          <p:cNvSpPr>
            <a:spLocks noChangeArrowheads="1"/>
          </p:cNvSpPr>
          <p:nvPr/>
        </p:nvSpPr>
        <p:spPr bwMode="auto">
          <a:xfrm>
            <a:off x="7085013" y="3316288"/>
            <a:ext cx="53975" cy="49212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50" name="Rectangle 118"/>
          <p:cNvSpPr>
            <a:spLocks noChangeArrowheads="1"/>
          </p:cNvSpPr>
          <p:nvPr/>
        </p:nvSpPr>
        <p:spPr bwMode="auto">
          <a:xfrm>
            <a:off x="7085013" y="3122613"/>
            <a:ext cx="53975" cy="508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51" name="Rectangle 119"/>
          <p:cNvSpPr>
            <a:spLocks noChangeArrowheads="1"/>
          </p:cNvSpPr>
          <p:nvPr/>
        </p:nvSpPr>
        <p:spPr bwMode="auto">
          <a:xfrm>
            <a:off x="7085013" y="3027363"/>
            <a:ext cx="53975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52" name="Rectangle 120"/>
          <p:cNvSpPr>
            <a:spLocks noChangeArrowheads="1"/>
          </p:cNvSpPr>
          <p:nvPr/>
        </p:nvSpPr>
        <p:spPr bwMode="auto">
          <a:xfrm>
            <a:off x="7085013" y="3133725"/>
            <a:ext cx="53975" cy="4762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53" name="Rectangle 122"/>
          <p:cNvSpPr>
            <a:spLocks noChangeArrowheads="1"/>
          </p:cNvSpPr>
          <p:nvPr/>
        </p:nvSpPr>
        <p:spPr bwMode="auto">
          <a:xfrm>
            <a:off x="1135063" y="5295900"/>
            <a:ext cx="10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9754" name="Rectangle 123"/>
          <p:cNvSpPr>
            <a:spLocks noChangeArrowheads="1"/>
          </p:cNvSpPr>
          <p:nvPr/>
        </p:nvSpPr>
        <p:spPr bwMode="auto">
          <a:xfrm>
            <a:off x="873125" y="4851400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69755" name="Rectangle 124"/>
          <p:cNvSpPr>
            <a:spLocks noChangeArrowheads="1"/>
          </p:cNvSpPr>
          <p:nvPr/>
        </p:nvSpPr>
        <p:spPr bwMode="auto">
          <a:xfrm>
            <a:off x="873125" y="4398963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69756" name="Rectangle 125"/>
          <p:cNvSpPr>
            <a:spLocks noChangeArrowheads="1"/>
          </p:cNvSpPr>
          <p:nvPr/>
        </p:nvSpPr>
        <p:spPr bwMode="auto">
          <a:xfrm>
            <a:off x="873125" y="3957638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69757" name="Rectangle 126"/>
          <p:cNvSpPr>
            <a:spLocks noChangeArrowheads="1"/>
          </p:cNvSpPr>
          <p:nvPr/>
        </p:nvSpPr>
        <p:spPr bwMode="auto">
          <a:xfrm>
            <a:off x="873125" y="351472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4000</a:t>
            </a:r>
          </a:p>
        </p:txBody>
      </p:sp>
      <p:sp>
        <p:nvSpPr>
          <p:cNvPr id="69758" name="Rectangle 127"/>
          <p:cNvSpPr>
            <a:spLocks noChangeArrowheads="1"/>
          </p:cNvSpPr>
          <p:nvPr/>
        </p:nvSpPr>
        <p:spPr bwMode="auto">
          <a:xfrm>
            <a:off x="873125" y="3062288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5000</a:t>
            </a:r>
          </a:p>
        </p:txBody>
      </p:sp>
      <p:sp>
        <p:nvSpPr>
          <p:cNvPr id="69759" name="Rectangle 128"/>
          <p:cNvSpPr>
            <a:spLocks noChangeArrowheads="1"/>
          </p:cNvSpPr>
          <p:nvPr/>
        </p:nvSpPr>
        <p:spPr bwMode="auto">
          <a:xfrm>
            <a:off x="873125" y="26193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6000</a:t>
            </a:r>
          </a:p>
        </p:txBody>
      </p:sp>
      <p:sp>
        <p:nvSpPr>
          <p:cNvPr id="69760" name="Rectangle 129"/>
          <p:cNvSpPr>
            <a:spLocks noChangeArrowheads="1"/>
          </p:cNvSpPr>
          <p:nvPr/>
        </p:nvSpPr>
        <p:spPr bwMode="auto">
          <a:xfrm>
            <a:off x="873125" y="2176463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7000</a:t>
            </a:r>
          </a:p>
        </p:txBody>
      </p:sp>
      <p:sp>
        <p:nvSpPr>
          <p:cNvPr id="69761" name="Rectangle 130"/>
          <p:cNvSpPr>
            <a:spLocks noChangeArrowheads="1"/>
          </p:cNvSpPr>
          <p:nvPr/>
        </p:nvSpPr>
        <p:spPr bwMode="auto">
          <a:xfrm>
            <a:off x="873125" y="1733550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8000</a:t>
            </a:r>
          </a:p>
        </p:txBody>
      </p:sp>
      <p:sp>
        <p:nvSpPr>
          <p:cNvPr id="69762" name="Rectangle 131"/>
          <p:cNvSpPr>
            <a:spLocks noChangeArrowheads="1"/>
          </p:cNvSpPr>
          <p:nvPr/>
        </p:nvSpPr>
        <p:spPr bwMode="auto">
          <a:xfrm>
            <a:off x="873125" y="1281113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9000</a:t>
            </a:r>
          </a:p>
        </p:txBody>
      </p:sp>
      <p:sp>
        <p:nvSpPr>
          <p:cNvPr id="69763" name="Rectangle 132"/>
          <p:cNvSpPr>
            <a:spLocks noChangeArrowheads="1"/>
          </p:cNvSpPr>
          <p:nvPr/>
        </p:nvSpPr>
        <p:spPr bwMode="auto">
          <a:xfrm>
            <a:off x="785813" y="838200"/>
            <a:ext cx="498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10000</a:t>
            </a:r>
          </a:p>
        </p:txBody>
      </p:sp>
      <p:sp>
        <p:nvSpPr>
          <p:cNvPr id="69764" name="Rectangle 133"/>
          <p:cNvSpPr>
            <a:spLocks noChangeArrowheads="1"/>
          </p:cNvSpPr>
          <p:nvPr/>
        </p:nvSpPr>
        <p:spPr bwMode="auto">
          <a:xfrm>
            <a:off x="1120775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1920</a:t>
            </a:r>
          </a:p>
        </p:txBody>
      </p:sp>
      <p:sp>
        <p:nvSpPr>
          <p:cNvPr id="69765" name="Rectangle 134"/>
          <p:cNvSpPr>
            <a:spLocks noChangeArrowheads="1"/>
          </p:cNvSpPr>
          <p:nvPr/>
        </p:nvSpPr>
        <p:spPr bwMode="auto">
          <a:xfrm>
            <a:off x="2097088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1930</a:t>
            </a:r>
          </a:p>
        </p:txBody>
      </p:sp>
      <p:sp>
        <p:nvSpPr>
          <p:cNvPr id="69766" name="Rectangle 135"/>
          <p:cNvSpPr>
            <a:spLocks noChangeArrowheads="1"/>
          </p:cNvSpPr>
          <p:nvPr/>
        </p:nvSpPr>
        <p:spPr bwMode="auto">
          <a:xfrm>
            <a:off x="3071813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1940</a:t>
            </a:r>
          </a:p>
        </p:txBody>
      </p:sp>
      <p:sp>
        <p:nvSpPr>
          <p:cNvPr id="69767" name="Rectangle 136"/>
          <p:cNvSpPr>
            <a:spLocks noChangeArrowheads="1"/>
          </p:cNvSpPr>
          <p:nvPr/>
        </p:nvSpPr>
        <p:spPr bwMode="auto">
          <a:xfrm>
            <a:off x="4044950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1950</a:t>
            </a:r>
          </a:p>
        </p:txBody>
      </p:sp>
      <p:sp>
        <p:nvSpPr>
          <p:cNvPr id="69768" name="Rectangle 137"/>
          <p:cNvSpPr>
            <a:spLocks noChangeArrowheads="1"/>
          </p:cNvSpPr>
          <p:nvPr/>
        </p:nvSpPr>
        <p:spPr bwMode="auto">
          <a:xfrm>
            <a:off x="5010150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1960</a:t>
            </a:r>
          </a:p>
        </p:txBody>
      </p:sp>
      <p:sp>
        <p:nvSpPr>
          <p:cNvPr id="69769" name="Rectangle 138"/>
          <p:cNvSpPr>
            <a:spLocks noChangeArrowheads="1"/>
          </p:cNvSpPr>
          <p:nvPr/>
        </p:nvSpPr>
        <p:spPr bwMode="auto">
          <a:xfrm>
            <a:off x="5986463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1970</a:t>
            </a:r>
          </a:p>
        </p:txBody>
      </p:sp>
      <p:sp>
        <p:nvSpPr>
          <p:cNvPr id="69770" name="Rectangle 139"/>
          <p:cNvSpPr>
            <a:spLocks noChangeArrowheads="1"/>
          </p:cNvSpPr>
          <p:nvPr/>
        </p:nvSpPr>
        <p:spPr bwMode="auto">
          <a:xfrm>
            <a:off x="6958013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1980</a:t>
            </a:r>
          </a:p>
        </p:txBody>
      </p:sp>
      <p:sp>
        <p:nvSpPr>
          <p:cNvPr id="69771" name="Rectangle 140"/>
          <p:cNvSpPr>
            <a:spLocks noChangeArrowheads="1"/>
          </p:cNvSpPr>
          <p:nvPr/>
        </p:nvSpPr>
        <p:spPr bwMode="auto">
          <a:xfrm>
            <a:off x="7932738" y="5476875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1990</a:t>
            </a:r>
          </a:p>
        </p:txBody>
      </p:sp>
      <p:sp>
        <p:nvSpPr>
          <p:cNvPr id="69772" name="Rectangle 141"/>
          <p:cNvSpPr>
            <a:spLocks noChangeArrowheads="1"/>
          </p:cNvSpPr>
          <p:nvPr/>
        </p:nvSpPr>
        <p:spPr bwMode="auto">
          <a:xfrm>
            <a:off x="2827338" y="5715000"/>
            <a:ext cx="3883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Decade of commercial use</a:t>
            </a:r>
            <a:endParaRPr lang="en-US" sz="2400" b="1">
              <a:solidFill>
                <a:srgbClr val="000000"/>
              </a:solidFill>
              <a:latin typeface="Times New Roman" pitchFamily="-111" charset="0"/>
            </a:endParaRPr>
          </a:p>
        </p:txBody>
      </p:sp>
      <p:sp>
        <p:nvSpPr>
          <p:cNvPr id="69773" name="Rectangle 142"/>
          <p:cNvSpPr>
            <a:spLocks noChangeArrowheads="1"/>
          </p:cNvSpPr>
          <p:nvPr/>
        </p:nvSpPr>
        <p:spPr bwMode="auto">
          <a:xfrm rot="-5400000">
            <a:off x="-907257" y="2799557"/>
            <a:ext cx="268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Grain yield (kg/ha)</a:t>
            </a:r>
          </a:p>
        </p:txBody>
      </p:sp>
      <p:sp>
        <p:nvSpPr>
          <p:cNvPr id="69774" name="Text Box 143"/>
          <p:cNvSpPr txBox="1">
            <a:spLocks noChangeArrowheads="1"/>
          </p:cNvSpPr>
          <p:nvPr/>
        </p:nvSpPr>
        <p:spPr bwMode="auto">
          <a:xfrm>
            <a:off x="6254750" y="4845050"/>
            <a:ext cx="158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-111" charset="0"/>
              </a:rPr>
              <a:t>Duvick,1999</a:t>
            </a:r>
            <a:endParaRPr lang="en-US" sz="2400">
              <a:solidFill>
                <a:srgbClr val="000000"/>
              </a:solidFill>
              <a:latin typeface="Times New Roman" pitchFamily="-111" charset="0"/>
            </a:endParaRPr>
          </a:p>
        </p:txBody>
      </p:sp>
      <p:sp>
        <p:nvSpPr>
          <p:cNvPr id="69775" name="Text Box 144"/>
          <p:cNvSpPr txBox="1">
            <a:spLocks noChangeArrowheads="1"/>
          </p:cNvSpPr>
          <p:nvPr/>
        </p:nvSpPr>
        <p:spPr bwMode="auto">
          <a:xfrm>
            <a:off x="6573838" y="3962400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</a:rPr>
              <a:t>Inbreds</a:t>
            </a:r>
          </a:p>
        </p:txBody>
      </p:sp>
      <p:sp>
        <p:nvSpPr>
          <p:cNvPr id="69776" name="Text Box 145"/>
          <p:cNvSpPr txBox="1">
            <a:spLocks noChangeArrowheads="1"/>
          </p:cNvSpPr>
          <p:nvPr/>
        </p:nvSpPr>
        <p:spPr bwMode="auto">
          <a:xfrm>
            <a:off x="2319338" y="1489075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</a:rPr>
              <a:t>Hybrids</a:t>
            </a:r>
          </a:p>
        </p:txBody>
      </p:sp>
      <p:sp>
        <p:nvSpPr>
          <p:cNvPr id="69777" name="Rectangle 146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000000"/>
                </a:solidFill>
              </a:rPr>
              <a:t>Yield of 42 Hybrids &amp; Inbred Parents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762" y="2094099"/>
            <a:ext cx="2457432" cy="212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995" y="2242297"/>
            <a:ext cx="2552610" cy="19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9630" y="1767449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3144" y="4369939"/>
            <a:ext cx="48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Mo17 and B73 inbreds and hybrid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5718" y="4370294"/>
            <a:ext cx="306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Inbreeding depression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Hybrid         </a:t>
            </a:r>
            <a:r>
              <a:rPr lang="en-US" b="1" dirty="0" err="1" smtClean="0">
                <a:solidFill>
                  <a:srgbClr val="000000"/>
                </a:solidFill>
              </a:rPr>
              <a:t>inbreds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669741" y="4827494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2282" y="0"/>
            <a:ext cx="816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Hybrid Vigor &amp; Inbreeding Depression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Two Sides of the Same Coin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3337</Words>
  <Application>Microsoft Macintosh PowerPoint</Application>
  <PresentationFormat>On-screen Show (4:3)</PresentationFormat>
  <Paragraphs>709</Paragraphs>
  <Slides>55</Slides>
  <Notes>24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Office Theme</vt:lpstr>
      <vt:lpstr>Chart</vt:lpstr>
      <vt:lpstr>Worksheet</vt:lpstr>
      <vt:lpstr>Microsoft Excel 97 - 2004 Worksheet</vt:lpstr>
      <vt:lpstr>Exploring the links between heterosis and protein metabolism </vt:lpstr>
      <vt:lpstr>Presentation Outline</vt:lpstr>
      <vt:lpstr>Darwin (1876) Then Shull (1908) Described Hybrid Vigor</vt:lpstr>
      <vt:lpstr>Slide 4</vt:lpstr>
      <vt:lpstr>Slide 5</vt:lpstr>
      <vt:lpstr>Understanding Yield - Maize Hybrid Vigor</vt:lpstr>
      <vt:lpstr>Slide 7</vt:lpstr>
      <vt:lpstr>Slide 8</vt:lpstr>
      <vt:lpstr>Slide 9</vt:lpstr>
      <vt:lpstr>Slide 10</vt:lpstr>
      <vt:lpstr>Slide 11</vt:lpstr>
      <vt:lpstr>Working Model for Crop Yield</vt:lpstr>
      <vt:lpstr>Slide 13</vt:lpstr>
      <vt:lpstr>Slide 14</vt:lpstr>
      <vt:lpstr>Heterosis Observations</vt:lpstr>
      <vt:lpstr>Heterosis Experimental Strategy: Maize What genes are responsible for yield?</vt:lpstr>
      <vt:lpstr>Slide 17</vt:lpstr>
      <vt:lpstr>UPS – Ubiquitin Proteasome System</vt:lpstr>
      <vt:lpstr>Is Protein Metabolism Different in Inbreds versus Hybrids?</vt:lpstr>
      <vt:lpstr>Heterosis in Pacific Oysters</vt:lpstr>
      <vt:lpstr>BGI – SAGE Analysis of Super Hybrid Rice</vt:lpstr>
      <vt:lpstr>Protein Turnover connected to Heterosis in Mytilus edulis</vt:lpstr>
      <vt:lpstr>Attempts to Understand Hybrid Vigor by Gene Expression</vt:lpstr>
      <vt:lpstr>Does Protein Metabolism Require a Significant Amount of Energy?</vt:lpstr>
      <vt:lpstr>What Pathways Consume the Most Energy?</vt:lpstr>
      <vt:lpstr>Is Protein Metabolism Correlated with Growth Rate?</vt:lpstr>
      <vt:lpstr>Changes in protein degradation in regenerating livers </vt:lpstr>
      <vt:lpstr>Skeletal muscle growth and protein turnover in a fast-growing rat strain </vt:lpstr>
      <vt:lpstr>Is Energy Use Efficiency  Under Evolutionary Selection?</vt:lpstr>
      <vt:lpstr>Slide 30</vt:lpstr>
      <vt:lpstr>Slide 31</vt:lpstr>
      <vt:lpstr>Slide 32</vt:lpstr>
      <vt:lpstr>Is Gene Expression Linked to Protein Stability?</vt:lpstr>
      <vt:lpstr>Protein Folding &amp; Aggregation Diseases in Humans</vt:lpstr>
      <vt:lpstr>Mutant Rescue  Proteasome Inhibition &amp; Folding Enhancement</vt:lpstr>
      <vt:lpstr>Cystathionine β-Synthase</vt:lpstr>
      <vt:lpstr>Rescue of Defective CBS Proteins by Enhanced Folding</vt:lpstr>
      <vt:lpstr>Computational Analysis of CBS Mutant Stability</vt:lpstr>
      <vt:lpstr>PIT1 Disease Mutants</vt:lpstr>
      <vt:lpstr>Paradoxical Gene Expression in Disease</vt:lpstr>
      <vt:lpstr>Is Protein Folding &amp; Degradation Connected to Yield in Aneuploids or Polyploids? </vt:lpstr>
      <vt:lpstr>Slide 42</vt:lpstr>
      <vt:lpstr>Slide 43</vt:lpstr>
      <vt:lpstr>Why do Aneuploids Grow Slower?</vt:lpstr>
      <vt:lpstr>Quality Control in the Nucleus &amp; Regulation by Protein Metabolism</vt:lpstr>
      <vt:lpstr>Transcription, Translation, &amp; mRNA Degradation Linked</vt:lpstr>
      <vt:lpstr>Slide 47</vt:lpstr>
      <vt:lpstr>Protein Breakdown and Cell Number</vt:lpstr>
      <vt:lpstr>How can it be used to create a computationally-driven molecular breeding pipeline?</vt:lpstr>
      <vt:lpstr>Stability Value Analysis Pipeline</vt:lpstr>
      <vt:lpstr>Defect Elimination Workflow</vt:lpstr>
      <vt:lpstr>Use Markers to Replace Weak Alleles</vt:lpstr>
      <vt:lpstr>Slide 53</vt:lpstr>
      <vt:lpstr>Slide 54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Goff</dc:creator>
  <cp:lastModifiedBy>Stephen Goff</cp:lastModifiedBy>
  <cp:revision>160</cp:revision>
  <cp:lastPrinted>2012-10-10T17:34:30Z</cp:lastPrinted>
  <dcterms:created xsi:type="dcterms:W3CDTF">2013-01-07T17:50:30Z</dcterms:created>
  <dcterms:modified xsi:type="dcterms:W3CDTF">2013-01-07T18:04:00Z</dcterms:modified>
</cp:coreProperties>
</file>