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AB5"/>
    <a:srgbClr val="87B1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4" autoAdjust="0"/>
    <p:restoredTop sz="86360" autoAdjust="0"/>
  </p:normalViewPr>
  <p:slideViewPr>
    <p:cSldViewPr snapToGrid="0" snapToObjects="1">
      <p:cViewPr>
        <p:scale>
          <a:sx n="100" d="100"/>
          <a:sy n="100" d="100"/>
        </p:scale>
        <p:origin x="-1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836-4DE3-BE45-8D47-71677820DD37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19CD-3592-4248-BB9B-12EE40FD4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836-4DE3-BE45-8D47-71677820DD37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C1EC-14DF-1F42-8B81-45EFE604A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836-4DE3-BE45-8D47-71677820DD37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C1EC-14DF-1F42-8B81-45EFE604A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836-4DE3-BE45-8D47-71677820DD37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C1EC-14DF-1F42-8B81-45EFE604A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836-4DE3-BE45-8D47-71677820DD37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C1EC-14DF-1F42-8B81-45EFE604A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836-4DE3-BE45-8D47-71677820DD37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C1EC-14DF-1F42-8B81-45EFE604A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836-4DE3-BE45-8D47-71677820DD37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C1EC-14DF-1F42-8B81-45EFE604A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836-4DE3-BE45-8D47-71677820DD37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C1EC-14DF-1F42-8B81-45EFE604A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836-4DE3-BE45-8D47-71677820DD37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C1EC-14DF-1F42-8B81-45EFE604A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836-4DE3-BE45-8D47-71677820DD37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19CD-3592-4248-BB9B-12EE40FD4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A836-4DE3-BE45-8D47-71677820DD37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C1EC-14DF-1F42-8B81-45EFE604A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FA836-4DE3-BE45-8D47-71677820DD37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BC1EC-14DF-1F42-8B81-45EFE604A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000333" y="1288271"/>
            <a:ext cx="7309413" cy="646331"/>
            <a:chOff x="1000333" y="1288271"/>
            <a:chExt cx="7309413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1000333" y="1288271"/>
              <a:ext cx="1210588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smtClean="0"/>
                <a:t>Physiological/</a:t>
              </a:r>
            </a:p>
            <a:p>
              <a:r>
                <a:rPr lang="en-US" sz="1200" dirty="0" smtClean="0"/>
                <a:t>Developmental </a:t>
              </a:r>
            </a:p>
            <a:p>
              <a:r>
                <a:rPr lang="en-US" sz="1200" dirty="0" smtClean="0"/>
                <a:t>Genetics Faculty</a:t>
              </a:r>
              <a:endParaRPr lang="en-US" sz="1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74442" y="1657603"/>
              <a:ext cx="787395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smtClean="0"/>
                <a:t>Modelers</a:t>
              </a:r>
              <a:endParaRPr lang="en-US" sz="1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95457" y="1543115"/>
              <a:ext cx="914289" cy="27699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smtClean="0"/>
                <a:t>QTL </a:t>
              </a:r>
              <a:r>
                <a:rPr lang="en-US" sz="1200" dirty="0" smtClean="0"/>
                <a:t>Finders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465709" y="370922"/>
            <a:ext cx="261336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Gene regulation networks</a:t>
            </a:r>
          </a:p>
          <a:p>
            <a:r>
              <a:rPr lang="en-US" dirty="0" smtClean="0"/>
              <a:t>Biochemical pathways</a:t>
            </a:r>
            <a:endParaRPr lang="en-US" dirty="0"/>
          </a:p>
        </p:txBody>
      </p:sp>
      <p:cxnSp>
        <p:nvCxnSpPr>
          <p:cNvPr id="13" name="Shape 12"/>
          <p:cNvCxnSpPr>
            <a:stCxn id="6" idx="0"/>
            <a:endCxn id="7" idx="3"/>
          </p:cNvCxnSpPr>
          <p:nvPr/>
        </p:nvCxnSpPr>
        <p:spPr>
          <a:xfrm rot="16200000" flipV="1">
            <a:off x="6541326" y="231838"/>
            <a:ext cx="849027" cy="1773527"/>
          </a:xfrm>
          <a:prstGeom prst="curvedConnector2">
            <a:avLst/>
          </a:prstGeom>
          <a:ln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5" idx="3"/>
            <a:endCxn id="6" idx="1"/>
          </p:cNvCxnSpPr>
          <p:nvPr/>
        </p:nvCxnSpPr>
        <p:spPr>
          <a:xfrm flipV="1">
            <a:off x="5161837" y="1681615"/>
            <a:ext cx="2233620" cy="11448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stCxn id="4" idx="0"/>
            <a:endCxn id="7" idx="1"/>
          </p:cNvCxnSpPr>
          <p:nvPr/>
        </p:nvCxnSpPr>
        <p:spPr>
          <a:xfrm rot="5400000" flipH="1" flipV="1">
            <a:off x="2238577" y="61139"/>
            <a:ext cx="594183" cy="1860082"/>
          </a:xfrm>
          <a:prstGeom prst="curved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5" idx="0"/>
            <a:endCxn id="7" idx="2"/>
          </p:cNvCxnSpPr>
          <p:nvPr/>
        </p:nvCxnSpPr>
        <p:spPr>
          <a:xfrm rot="5400000" flipH="1" flipV="1">
            <a:off x="4450091" y="1335302"/>
            <a:ext cx="640350" cy="425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>
            <a:stCxn id="4" idx="3"/>
            <a:endCxn id="5" idx="1"/>
          </p:cNvCxnSpPr>
          <p:nvPr/>
        </p:nvCxnSpPr>
        <p:spPr>
          <a:xfrm>
            <a:off x="2210921" y="1611437"/>
            <a:ext cx="2163521" cy="18466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029452" y="5686247"/>
            <a:ext cx="516289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Better understanding of plant function</a:t>
            </a:r>
          </a:p>
          <a:p>
            <a:r>
              <a:rPr lang="en-US" sz="2400" dirty="0" smtClean="0"/>
              <a:t>Prediction under climate change</a:t>
            </a:r>
          </a:p>
          <a:p>
            <a:endParaRPr lang="en-US" sz="2400" dirty="0"/>
          </a:p>
        </p:txBody>
      </p:sp>
      <p:sp>
        <p:nvSpPr>
          <p:cNvPr id="70" name="Quad Arrow 69"/>
          <p:cNvSpPr/>
          <p:nvPr/>
        </p:nvSpPr>
        <p:spPr>
          <a:xfrm>
            <a:off x="2814402" y="4018503"/>
            <a:ext cx="4097210" cy="1667744"/>
          </a:xfrm>
          <a:prstGeom prst="quadArrow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814067" y="1820114"/>
            <a:ext cx="7642840" cy="3646619"/>
            <a:chOff x="814067" y="1820114"/>
            <a:chExt cx="7642840" cy="3646619"/>
          </a:xfrm>
        </p:grpSpPr>
        <p:sp>
          <p:nvSpPr>
            <p:cNvPr id="29" name="TextBox 28"/>
            <p:cNvSpPr txBox="1"/>
            <p:nvPr/>
          </p:nvSpPr>
          <p:spPr>
            <a:xfrm>
              <a:off x="814067" y="2327413"/>
              <a:ext cx="2000334" cy="313932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40000"/>
                  </a:schemeClr>
                </a:gs>
                <a:gs pos="100000">
                  <a:srgbClr val="FFFFFF"/>
                </a:gs>
                <a:gs pos="49000">
                  <a:schemeClr val="accent2">
                    <a:alpha val="40000"/>
                  </a:schemeClr>
                </a:gs>
              </a:gsLst>
              <a:lin ang="5400000" scaled="0"/>
              <a:tileRect/>
            </a:gra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Typical Plan</a:t>
              </a:r>
            </a:p>
            <a:p>
              <a:pPr marL="228600" indent="-228600">
                <a:buAutoNum type="arabicPeriod"/>
              </a:pPr>
              <a:r>
                <a:rPr lang="en-US" sz="1100" dirty="0" smtClean="0"/>
                <a:t>Diagram genes you know are important in your functional pathway as a </a:t>
              </a:r>
              <a:r>
                <a:rPr lang="en-US" sz="1100" dirty="0" smtClean="0">
                  <a:solidFill>
                    <a:schemeClr val="accent5">
                      <a:lumMod val="75000"/>
                    </a:schemeClr>
                  </a:solidFill>
                </a:rPr>
                <a:t>gene network</a:t>
              </a:r>
              <a:r>
                <a:rPr lang="en-US" sz="1100" dirty="0" smtClean="0"/>
                <a:t>.</a:t>
              </a:r>
            </a:p>
            <a:p>
              <a:pPr marL="228600" indent="-228600">
                <a:buAutoNum type="arabicPeriod"/>
              </a:pPr>
              <a:r>
                <a:rPr lang="en-US" sz="1100" dirty="0" smtClean="0"/>
                <a:t> Find trait/phenotype data on mutants (and wt) grown under various temperatures, soils, lighting, etc.</a:t>
              </a:r>
            </a:p>
            <a:p>
              <a:pPr marL="228600" indent="-228600">
                <a:buAutoNum type="arabicPeriod"/>
              </a:pPr>
              <a:r>
                <a:rPr lang="en-US" sz="1100" dirty="0" smtClean="0"/>
                <a:t>Use an </a:t>
              </a:r>
              <a:r>
                <a:rPr lang="en-US" sz="1100" dirty="0" err="1" smtClean="0"/>
                <a:t>ecophysiological</a:t>
              </a:r>
              <a:r>
                <a:rPr lang="en-US" sz="1100" dirty="0" smtClean="0"/>
                <a:t> model that allows you to predict the extent of the trait change in mutant and </a:t>
              </a:r>
              <a:r>
                <a:rPr lang="en-US" sz="1100" dirty="0" err="1" smtClean="0"/>
                <a:t>wildtype</a:t>
              </a:r>
              <a:r>
                <a:rPr lang="en-US" sz="1100" dirty="0" smtClean="0"/>
                <a:t>.</a:t>
              </a:r>
            </a:p>
            <a:p>
              <a:pPr marL="228600" indent="-228600"/>
              <a:r>
                <a:rPr lang="en-US" sz="1100" dirty="0" smtClean="0"/>
                <a:t>4.  Collect data on double mutants, other planting sites.</a:t>
              </a:r>
              <a:endParaRPr lang="en-US" sz="11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11610" y="2661155"/>
              <a:ext cx="1545297" cy="2123658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50000"/>
                  </a:schemeClr>
                </a:gs>
                <a:gs pos="100000">
                  <a:srgbClr val="FFFFFF">
                    <a:alpha val="50000"/>
                  </a:srgbClr>
                </a:gs>
                <a:gs pos="34000">
                  <a:schemeClr val="accent4">
                    <a:alpha val="50000"/>
                  </a:schemeClr>
                </a:gs>
              </a:gsLst>
              <a:lin ang="5400000" scaled="0"/>
              <a:tileRect/>
            </a:gra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1. Map parameters.</a:t>
              </a:r>
            </a:p>
            <a:p>
              <a:r>
                <a:rPr lang="en-US" sz="1100" dirty="0" smtClean="0"/>
                <a:t>2. Use loci to find candidate genes, QTN.</a:t>
              </a:r>
            </a:p>
            <a:p>
              <a:r>
                <a:rPr lang="en-US" sz="1100" dirty="0" smtClean="0"/>
                <a:t>3. Construct </a:t>
              </a:r>
              <a:r>
                <a:rPr lang="en-US" sz="1100" dirty="0" smtClean="0">
                  <a:solidFill>
                    <a:schemeClr val="accent5">
                      <a:lumMod val="50000"/>
                    </a:schemeClr>
                  </a:solidFill>
                </a:rPr>
                <a:t>gene network </a:t>
              </a:r>
              <a:r>
                <a:rPr lang="en-US" sz="1100" dirty="0" smtClean="0"/>
                <a:t>from genetic architecture and candidate gene annotations. </a:t>
              </a:r>
            </a:p>
            <a:p>
              <a:r>
                <a:rPr lang="en-US" sz="1100" dirty="0" smtClean="0"/>
                <a:t>4. Predict allelic function, verify with new data.</a:t>
              </a:r>
            </a:p>
            <a:p>
              <a:endParaRPr lang="en-US" sz="11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35134" y="2327412"/>
              <a:ext cx="2135199" cy="1615827"/>
            </a:xfrm>
            <a:prstGeom prst="rect">
              <a:avLst/>
            </a:prstGeom>
            <a:gradFill flip="none" rotWithShape="1">
              <a:gsLst>
                <a:gs pos="20000">
                  <a:schemeClr val="accent2">
                    <a:alpha val="45000"/>
                  </a:schemeClr>
                </a:gs>
                <a:gs pos="100000">
                  <a:srgbClr val="FFFFFF">
                    <a:alpha val="50000"/>
                  </a:srgbClr>
                </a:gs>
                <a:gs pos="32000">
                  <a:schemeClr val="accent4">
                    <a:alpha val="30000"/>
                  </a:schemeClr>
                </a:gs>
                <a:gs pos="40000">
                  <a:schemeClr val="accent1">
                    <a:alpha val="26000"/>
                  </a:schemeClr>
                </a:gs>
                <a:gs pos="77000">
                  <a:schemeClr val="accent2">
                    <a:alpha val="30000"/>
                  </a:schemeClr>
                </a:gs>
              </a:gsLst>
              <a:lin ang="5400000" scaled="0"/>
              <a:tileRect/>
            </a:gra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228600" indent="-228600">
                <a:buAutoNum type="arabicPeriod"/>
              </a:pPr>
              <a:r>
                <a:rPr lang="en-US" sz="1100" dirty="0" smtClean="0"/>
                <a:t>Construct model that uses both </a:t>
              </a:r>
              <a:r>
                <a:rPr lang="en-US" sz="1100" dirty="0" smtClean="0">
                  <a:solidFill>
                    <a:schemeClr val="accent5">
                      <a:lumMod val="50000"/>
                    </a:schemeClr>
                  </a:solidFill>
                </a:rPr>
                <a:t>gene network </a:t>
              </a:r>
              <a:r>
                <a:rPr lang="en-US" sz="1100" dirty="0" smtClean="0"/>
                <a:t>and physical/climate measures for sets of traits.</a:t>
              </a:r>
            </a:p>
            <a:p>
              <a:pPr marL="228600" indent="-228600">
                <a:buAutoNum type="arabicPeriod"/>
              </a:pPr>
              <a:r>
                <a:rPr lang="en-US" sz="1100" dirty="0" smtClean="0"/>
                <a:t>Do sensitivity analysis, other model performance tests.</a:t>
              </a:r>
            </a:p>
            <a:p>
              <a:pPr marL="228600" indent="-228600">
                <a:buAutoNum type="arabicPeriod"/>
              </a:pPr>
              <a:r>
                <a:rPr lang="en-US" sz="1100" dirty="0" smtClean="0"/>
                <a:t>Verify model on new data</a:t>
              </a:r>
              <a:r>
                <a:rPr lang="en-US" sz="1100" dirty="0" smtClean="0"/>
                <a:t>.</a:t>
              </a:r>
            </a:p>
            <a:p>
              <a:pPr marL="228600" indent="-228600">
                <a:buAutoNum type="arabicPeriod"/>
              </a:pPr>
              <a:r>
                <a:rPr lang="en-US" sz="1100" dirty="0" smtClean="0"/>
                <a:t>Decision support.</a:t>
              </a:r>
            </a:p>
            <a:p>
              <a:pPr marL="228600" indent="-228600">
                <a:buAutoNum type="arabicPeriod"/>
              </a:pPr>
              <a:r>
                <a:rPr lang="en-US" sz="1100" dirty="0" smtClean="0"/>
                <a:t>Feedback.</a:t>
              </a:r>
              <a:endParaRPr lang="en-US" sz="1100" dirty="0"/>
            </a:p>
          </p:txBody>
        </p:sp>
        <p:cxnSp>
          <p:nvCxnSpPr>
            <p:cNvPr id="43" name="Curved Connector 42"/>
            <p:cNvCxnSpPr>
              <a:stCxn id="4" idx="2"/>
              <a:endCxn id="29" idx="0"/>
            </p:cNvCxnSpPr>
            <p:nvPr/>
          </p:nvCxnSpPr>
          <p:spPr>
            <a:xfrm rot="16200000" flipH="1">
              <a:off x="1513525" y="2026703"/>
              <a:ext cx="392811" cy="208607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>
              <a:stCxn id="5" idx="2"/>
              <a:endCxn id="41" idx="0"/>
            </p:cNvCxnSpPr>
            <p:nvPr/>
          </p:nvCxnSpPr>
          <p:spPr>
            <a:xfrm rot="16200000" flipH="1">
              <a:off x="4639032" y="2063710"/>
              <a:ext cx="392810" cy="134594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hape 46"/>
            <p:cNvCxnSpPr/>
            <p:nvPr/>
          </p:nvCxnSpPr>
          <p:spPr>
            <a:xfrm rot="10800000" flipV="1">
              <a:off x="2814401" y="3038987"/>
              <a:ext cx="1046440" cy="979515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urved Connector 49"/>
            <p:cNvCxnSpPr/>
            <p:nvPr/>
          </p:nvCxnSpPr>
          <p:spPr>
            <a:xfrm>
              <a:off x="2814401" y="2559536"/>
              <a:ext cx="1046441" cy="231275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/>
            <p:nvPr/>
          </p:nvCxnSpPr>
          <p:spPr>
            <a:xfrm>
              <a:off x="5161837" y="1934601"/>
              <a:ext cx="1749773" cy="726554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urved Connector 66"/>
            <p:cNvCxnSpPr>
              <a:stCxn id="39" idx="1"/>
            </p:cNvCxnSpPr>
            <p:nvPr/>
          </p:nvCxnSpPr>
          <p:spPr>
            <a:xfrm rot="10800000">
              <a:off x="5996060" y="3359122"/>
              <a:ext cx="915551" cy="363862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urved Connector 71"/>
            <p:cNvCxnSpPr>
              <a:stCxn id="6" idx="2"/>
              <a:endCxn id="39" idx="0"/>
            </p:cNvCxnSpPr>
            <p:nvPr/>
          </p:nvCxnSpPr>
          <p:spPr>
            <a:xfrm rot="5400000">
              <a:off x="7347911" y="2156463"/>
              <a:ext cx="841041" cy="168343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446379" y="494033"/>
            <a:ext cx="1529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Infer signaling pathways from ‘</a:t>
            </a:r>
            <a:r>
              <a:rPr lang="en-US" sz="1000" dirty="0" err="1" smtClean="0"/>
              <a:t>omics</a:t>
            </a:r>
            <a:r>
              <a:rPr lang="en-US" sz="1000" dirty="0" smtClean="0"/>
              <a:t> data 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5531329" y="4018503"/>
            <a:ext cx="10954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Plant Breeders</a:t>
            </a:r>
            <a:endParaRPr lang="en-US" sz="1200" dirty="0"/>
          </a:p>
        </p:txBody>
      </p:sp>
      <p:cxnSp>
        <p:nvCxnSpPr>
          <p:cNvPr id="40" name="Curved Connector 39"/>
          <p:cNvCxnSpPr>
            <a:stCxn id="32" idx="1"/>
          </p:cNvCxnSpPr>
          <p:nvPr/>
        </p:nvCxnSpPr>
        <p:spPr>
          <a:xfrm rot="10800000">
            <a:off x="5161837" y="3943239"/>
            <a:ext cx="369492" cy="21376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32" idx="3"/>
          </p:cNvCxnSpPr>
          <p:nvPr/>
        </p:nvCxnSpPr>
        <p:spPr>
          <a:xfrm>
            <a:off x="6626822" y="4157003"/>
            <a:ext cx="284788" cy="138499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029452" y="4064669"/>
            <a:ext cx="1142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Climate change</a:t>
            </a:r>
          </a:p>
          <a:p>
            <a:r>
              <a:rPr lang="en-US" sz="1200" dirty="0" smtClean="0">
                <a:solidFill>
                  <a:schemeClr val="accent6"/>
                </a:solidFill>
              </a:rPr>
              <a:t>Researcher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49" name="Shape 48"/>
          <p:cNvCxnSpPr>
            <a:stCxn id="46" idx="3"/>
          </p:cNvCxnSpPr>
          <p:nvPr/>
        </p:nvCxnSpPr>
        <p:spPr>
          <a:xfrm flipV="1">
            <a:off x="4171560" y="3943239"/>
            <a:ext cx="202882" cy="352263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46" idx="1"/>
          </p:cNvCxnSpPr>
          <p:nvPr/>
        </p:nvCxnSpPr>
        <p:spPr>
          <a:xfrm rot="10800000">
            <a:off x="2814400" y="4157004"/>
            <a:ext cx="215052" cy="13849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179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Agronomy</dc:creator>
  <cp:lastModifiedBy>Ann Stapleton</cp:lastModifiedBy>
  <cp:revision>46</cp:revision>
  <dcterms:created xsi:type="dcterms:W3CDTF">2010-02-12T19:32:48Z</dcterms:created>
  <dcterms:modified xsi:type="dcterms:W3CDTF">2010-02-18T01:11:47Z</dcterms:modified>
</cp:coreProperties>
</file>